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8" r:id="rId1"/>
  </p:sldMasterIdLst>
  <p:notesMasterIdLst>
    <p:notesMasterId r:id="rId21"/>
  </p:notesMasterIdLst>
  <p:sldIdLst>
    <p:sldId id="265" r:id="rId2"/>
    <p:sldId id="257" r:id="rId3"/>
    <p:sldId id="283" r:id="rId4"/>
    <p:sldId id="284" r:id="rId5"/>
    <p:sldId id="285" r:id="rId6"/>
    <p:sldId id="287" r:id="rId7"/>
    <p:sldId id="276" r:id="rId8"/>
    <p:sldId id="286" r:id="rId9"/>
    <p:sldId id="280" r:id="rId10"/>
    <p:sldId id="281" r:id="rId11"/>
    <p:sldId id="282" r:id="rId12"/>
    <p:sldId id="288" r:id="rId13"/>
    <p:sldId id="289" r:id="rId14"/>
    <p:sldId id="290" r:id="rId15"/>
    <p:sldId id="291" r:id="rId16"/>
    <p:sldId id="295" r:id="rId17"/>
    <p:sldId id="292" r:id="rId18"/>
    <p:sldId id="293" r:id="rId19"/>
    <p:sldId id="294"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E5134CE-802F-1848-AE40-D023BBB3A88B}">
          <p14:sldIdLst>
            <p14:sldId id="265"/>
            <p14:sldId id="257"/>
            <p14:sldId id="283"/>
            <p14:sldId id="284"/>
            <p14:sldId id="285"/>
            <p14:sldId id="287"/>
            <p14:sldId id="276"/>
            <p14:sldId id="286"/>
            <p14:sldId id="280"/>
            <p14:sldId id="281"/>
            <p14:sldId id="282"/>
            <p14:sldId id="288"/>
            <p14:sldId id="289"/>
            <p14:sldId id="290"/>
            <p14:sldId id="291"/>
            <p14:sldId id="295"/>
            <p14:sldId id="292"/>
            <p14:sldId id="293"/>
            <p14:sldId id="29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1" autoAdjust="0"/>
    <p:restoredTop sz="94664" autoAdjust="0"/>
  </p:normalViewPr>
  <p:slideViewPr>
    <p:cSldViewPr snapToGrid="0" snapToObjects="1">
      <p:cViewPr varScale="1">
        <p:scale>
          <a:sx n="73" d="100"/>
          <a:sy n="73" d="100"/>
        </p:scale>
        <p:origin x="1296" y="78"/>
      </p:cViewPr>
      <p:guideLst>
        <p:guide orient="horz" pos="2160"/>
        <p:guide pos="2880"/>
      </p:guideLst>
    </p:cSldViewPr>
  </p:slideViewPr>
  <p:outlineViewPr>
    <p:cViewPr>
      <p:scale>
        <a:sx n="33" d="100"/>
        <a:sy n="33" d="100"/>
      </p:scale>
      <p:origin x="0" y="3792"/>
    </p:cViewPr>
  </p:outlineViewPr>
  <p:notesTextViewPr>
    <p:cViewPr>
      <p:scale>
        <a:sx n="140" d="100"/>
        <a:sy n="14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0DF312C-B315-7C4F-8015-D22909F2D0AB}" type="datetimeFigureOut">
              <a:rPr lang="en-US" smtClean="0"/>
              <a:t>12/12/2016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07C2C62-CA12-4E4D-A2E6-BD2E6A0AB6EF}" type="slidenum">
              <a:rPr lang="en-US" smtClean="0"/>
              <a:t>‹#›</a:t>
            </a:fld>
            <a:endParaRPr lang="en-US"/>
          </a:p>
        </p:txBody>
      </p:sp>
    </p:spTree>
    <p:extLst>
      <p:ext uri="{BB962C8B-B14F-4D97-AF65-F5344CB8AC3E}">
        <p14:creationId xmlns:p14="http://schemas.microsoft.com/office/powerpoint/2010/main" val="65105498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Jiang</a:t>
            </a:r>
          </a:p>
        </p:txBody>
      </p:sp>
      <p:sp>
        <p:nvSpPr>
          <p:cNvPr id="4" name="Slide Number Placeholder 3"/>
          <p:cNvSpPr>
            <a:spLocks noGrp="1"/>
          </p:cNvSpPr>
          <p:nvPr>
            <p:ph type="sldNum" sz="quarter" idx="10"/>
          </p:nvPr>
        </p:nvSpPr>
        <p:spPr/>
        <p:txBody>
          <a:bodyPr/>
          <a:lstStyle/>
          <a:p>
            <a:fld id="{C07C2C62-CA12-4E4D-A2E6-BD2E6A0AB6EF}" type="slidenum">
              <a:rPr lang="en-US" smtClean="0"/>
              <a:t>2</a:t>
            </a:fld>
            <a:endParaRPr lang="en-US"/>
          </a:p>
        </p:txBody>
      </p:sp>
    </p:spTree>
    <p:extLst>
      <p:ext uri="{BB962C8B-B14F-4D97-AF65-F5344CB8AC3E}">
        <p14:creationId xmlns:p14="http://schemas.microsoft.com/office/powerpoint/2010/main" val="25330510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Jiang</a:t>
            </a:r>
          </a:p>
        </p:txBody>
      </p:sp>
      <p:sp>
        <p:nvSpPr>
          <p:cNvPr id="4" name="Slide Number Placeholder 3"/>
          <p:cNvSpPr>
            <a:spLocks noGrp="1"/>
          </p:cNvSpPr>
          <p:nvPr>
            <p:ph type="sldNum" sz="quarter" idx="10"/>
          </p:nvPr>
        </p:nvSpPr>
        <p:spPr/>
        <p:txBody>
          <a:bodyPr/>
          <a:lstStyle/>
          <a:p>
            <a:fld id="{C07C2C62-CA12-4E4D-A2E6-BD2E6A0AB6EF}" type="slidenum">
              <a:rPr lang="en-US" smtClean="0"/>
              <a:t>5</a:t>
            </a:fld>
            <a:endParaRPr lang="en-US"/>
          </a:p>
        </p:txBody>
      </p:sp>
    </p:spTree>
    <p:extLst>
      <p:ext uri="{BB962C8B-B14F-4D97-AF65-F5344CB8AC3E}">
        <p14:creationId xmlns:p14="http://schemas.microsoft.com/office/powerpoint/2010/main" val="4055580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Jiang</a:t>
            </a:r>
          </a:p>
        </p:txBody>
      </p:sp>
      <p:sp>
        <p:nvSpPr>
          <p:cNvPr id="4" name="Slide Number Placeholder 3"/>
          <p:cNvSpPr>
            <a:spLocks noGrp="1"/>
          </p:cNvSpPr>
          <p:nvPr>
            <p:ph type="sldNum" sz="quarter" idx="10"/>
          </p:nvPr>
        </p:nvSpPr>
        <p:spPr/>
        <p:txBody>
          <a:bodyPr/>
          <a:lstStyle/>
          <a:p>
            <a:fld id="{C07C2C62-CA12-4E4D-A2E6-BD2E6A0AB6EF}" type="slidenum">
              <a:rPr lang="en-US" smtClean="0"/>
              <a:t>8</a:t>
            </a:fld>
            <a:endParaRPr lang="en-US"/>
          </a:p>
        </p:txBody>
      </p:sp>
    </p:spTree>
    <p:extLst>
      <p:ext uri="{BB962C8B-B14F-4D97-AF65-F5344CB8AC3E}">
        <p14:creationId xmlns:p14="http://schemas.microsoft.com/office/powerpoint/2010/main" val="917412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Jiang</a:t>
            </a:r>
          </a:p>
        </p:txBody>
      </p:sp>
      <p:sp>
        <p:nvSpPr>
          <p:cNvPr id="4" name="Slide Number Placeholder 3"/>
          <p:cNvSpPr>
            <a:spLocks noGrp="1"/>
          </p:cNvSpPr>
          <p:nvPr>
            <p:ph type="sldNum" sz="quarter" idx="10"/>
          </p:nvPr>
        </p:nvSpPr>
        <p:spPr/>
        <p:txBody>
          <a:bodyPr/>
          <a:lstStyle/>
          <a:p>
            <a:fld id="{C07C2C62-CA12-4E4D-A2E6-BD2E6A0AB6EF}" type="slidenum">
              <a:rPr lang="en-US" smtClean="0"/>
              <a:t>9</a:t>
            </a:fld>
            <a:endParaRPr lang="en-US"/>
          </a:p>
        </p:txBody>
      </p:sp>
    </p:spTree>
    <p:extLst>
      <p:ext uri="{BB962C8B-B14F-4D97-AF65-F5344CB8AC3E}">
        <p14:creationId xmlns:p14="http://schemas.microsoft.com/office/powerpoint/2010/main" val="25330510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Jiang</a:t>
            </a:r>
          </a:p>
        </p:txBody>
      </p:sp>
      <p:sp>
        <p:nvSpPr>
          <p:cNvPr id="4" name="Slide Number Placeholder 3"/>
          <p:cNvSpPr>
            <a:spLocks noGrp="1"/>
          </p:cNvSpPr>
          <p:nvPr>
            <p:ph type="sldNum" sz="quarter" idx="10"/>
          </p:nvPr>
        </p:nvSpPr>
        <p:spPr/>
        <p:txBody>
          <a:bodyPr/>
          <a:lstStyle/>
          <a:p>
            <a:fld id="{C07C2C62-CA12-4E4D-A2E6-BD2E6A0AB6EF}" type="slidenum">
              <a:rPr lang="en-US" smtClean="0"/>
              <a:t>10</a:t>
            </a:fld>
            <a:endParaRPr lang="en-US"/>
          </a:p>
        </p:txBody>
      </p:sp>
    </p:spTree>
    <p:extLst>
      <p:ext uri="{BB962C8B-B14F-4D97-AF65-F5344CB8AC3E}">
        <p14:creationId xmlns:p14="http://schemas.microsoft.com/office/powerpoint/2010/main" val="26048246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Jiang</a:t>
            </a:r>
          </a:p>
        </p:txBody>
      </p:sp>
      <p:sp>
        <p:nvSpPr>
          <p:cNvPr id="4" name="Slide Number Placeholder 3"/>
          <p:cNvSpPr>
            <a:spLocks noGrp="1"/>
          </p:cNvSpPr>
          <p:nvPr>
            <p:ph type="sldNum" sz="quarter" idx="10"/>
          </p:nvPr>
        </p:nvSpPr>
        <p:spPr/>
        <p:txBody>
          <a:bodyPr/>
          <a:lstStyle/>
          <a:p>
            <a:fld id="{C07C2C62-CA12-4E4D-A2E6-BD2E6A0AB6EF}" type="slidenum">
              <a:rPr lang="en-US" smtClean="0"/>
              <a:t>11</a:t>
            </a:fld>
            <a:endParaRPr lang="en-US"/>
          </a:p>
        </p:txBody>
      </p:sp>
    </p:spTree>
    <p:extLst>
      <p:ext uri="{BB962C8B-B14F-4D97-AF65-F5344CB8AC3E}">
        <p14:creationId xmlns:p14="http://schemas.microsoft.com/office/powerpoint/2010/main" val="6262290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sp>
        <p:nvSpPr>
          <p:cNvPr id="106" name="TextBox 105"/>
          <p:cNvSpPr txBox="1"/>
          <p:nvPr userDrawn="1"/>
        </p:nvSpPr>
        <p:spPr>
          <a:xfrm>
            <a:off x="7636090" y="6237728"/>
            <a:ext cx="977832" cy="121252"/>
          </a:xfrm>
          <a:prstGeom prst="rect">
            <a:avLst/>
          </a:prstGeom>
          <a:noFill/>
        </p:spPr>
        <p:txBody>
          <a:bodyPr wrap="none" lIns="0" tIns="0" rIns="0" bIns="0" rtlCol="0">
            <a:spAutoFit/>
          </a:bodyPr>
          <a:lstStyle/>
          <a:p>
            <a:pPr marL="0" marR="0" lvl="0" indent="0" algn="l" defTabSz="685800" rtl="0" eaLnBrk="1" fontAlgn="auto" latinLnBrk="0" hangingPunct="1">
              <a:lnSpc>
                <a:spcPct val="100000"/>
              </a:lnSpc>
              <a:spcBef>
                <a:spcPts val="0"/>
              </a:spcBef>
              <a:spcAft>
                <a:spcPts val="0"/>
              </a:spcAft>
              <a:buClrTx/>
              <a:buSzTx/>
              <a:buFontTx/>
              <a:buNone/>
              <a:tabLst>
                <a:tab pos="673894" algn="l"/>
              </a:tabLst>
              <a:defRPr/>
            </a:pPr>
            <a:r>
              <a:rPr kumimoji="0" lang="en-US" sz="788" b="1" i="0" u="none" strike="noStrike" kern="1200" cap="none" spc="0" normalizeH="0" baseline="0" noProof="0" dirty="0">
                <a:ln>
                  <a:noFill/>
                </a:ln>
                <a:solidFill>
                  <a:schemeClr val="tx1"/>
                </a:solidFill>
                <a:effectLst/>
                <a:uLnTx/>
                <a:uFillTx/>
                <a:latin typeface="Calibri"/>
                <a:ea typeface="+mn-ea"/>
                <a:cs typeface="+mn-cs"/>
              </a:rPr>
              <a:t>University of Rochester</a:t>
            </a:r>
          </a:p>
        </p:txBody>
      </p:sp>
      <p:cxnSp>
        <p:nvCxnSpPr>
          <p:cNvPr id="113" name="Straight Connector 112"/>
          <p:cNvCxnSpPr/>
          <p:nvPr userDrawn="1"/>
        </p:nvCxnSpPr>
        <p:spPr>
          <a:xfrm rot="5400000">
            <a:off x="7480777" y="6298354"/>
            <a:ext cx="182880" cy="0"/>
          </a:xfrm>
          <a:prstGeom prst="line">
            <a:avLst/>
          </a:prstGeom>
          <a:noFill/>
          <a:ln w="12700" cap="flat" cmpd="sng" algn="ctr">
            <a:solidFill>
              <a:schemeClr val="accent6"/>
            </a:solidFill>
            <a:prstDash val="solid"/>
          </a:ln>
          <a:effectLst/>
        </p:spPr>
      </p:cxnSp>
      <p:sp>
        <p:nvSpPr>
          <p:cNvPr id="117" name="Text Placeholder 24"/>
          <p:cNvSpPr>
            <a:spLocks noGrp="1"/>
          </p:cNvSpPr>
          <p:nvPr>
            <p:ph type="body" sz="quarter" idx="13" hasCustomPrompt="1"/>
          </p:nvPr>
        </p:nvSpPr>
        <p:spPr>
          <a:xfrm>
            <a:off x="6409746" y="5557727"/>
            <a:ext cx="2452688" cy="322565"/>
          </a:xfrm>
          <a:prstGeom prst="rect">
            <a:avLst/>
          </a:prstGeom>
        </p:spPr>
        <p:txBody>
          <a:bodyPr rIns="0" anchor="ctr">
            <a:normAutofit/>
          </a:bodyPr>
          <a:lstStyle>
            <a:lvl1pPr algn="r">
              <a:defRPr sz="825" b="1" baseline="0">
                <a:solidFill>
                  <a:srgbClr val="F58345"/>
                </a:solidFill>
              </a:defRPr>
            </a:lvl1pPr>
          </a:lstStyle>
          <a:p>
            <a:pPr lvl="0"/>
            <a:r>
              <a:rPr lang="en-US" dirty="0"/>
              <a:t>December 09, 2016</a:t>
            </a:r>
          </a:p>
        </p:txBody>
      </p:sp>
      <p:pic>
        <p:nvPicPr>
          <p:cNvPr id="2050" name="Picture 2" descr="C:\Users\harpal.singh\Documents\Harpal Singh\Task\Template\Banner_1.png"/>
          <p:cNvPicPr>
            <a:picLocks noChangeAspect="1" noChangeArrowheads="1"/>
          </p:cNvPicPr>
          <p:nvPr/>
        </p:nvPicPr>
        <p:blipFill>
          <a:blip r:embed="rId2" cstate="print"/>
          <a:srcRect/>
          <a:stretch>
            <a:fillRect/>
          </a:stretch>
        </p:blipFill>
        <p:spPr bwMode="auto">
          <a:xfrm>
            <a:off x="0" y="2654241"/>
            <a:ext cx="9144000" cy="2545604"/>
          </a:xfrm>
          <a:prstGeom prst="rect">
            <a:avLst/>
          </a:prstGeom>
          <a:noFill/>
        </p:spPr>
      </p:pic>
      <p:cxnSp>
        <p:nvCxnSpPr>
          <p:cNvPr id="41" name="Straight Connector 40"/>
          <p:cNvCxnSpPr/>
          <p:nvPr/>
        </p:nvCxnSpPr>
        <p:spPr>
          <a:xfrm>
            <a:off x="0" y="2625494"/>
            <a:ext cx="9144000" cy="0"/>
          </a:xfrm>
          <a:prstGeom prst="line">
            <a:avLst/>
          </a:prstGeom>
          <a:noFill/>
          <a:ln w="9525" cap="flat" cmpd="sng" algn="ctr">
            <a:solidFill>
              <a:schemeClr val="tx2">
                <a:lumMod val="50000"/>
                <a:lumOff val="50000"/>
              </a:schemeClr>
            </a:solidFill>
            <a:prstDash val="solid"/>
          </a:ln>
          <a:effectLst/>
        </p:spPr>
      </p:cxnSp>
      <p:cxnSp>
        <p:nvCxnSpPr>
          <p:cNvPr id="42" name="Straight Connector 41"/>
          <p:cNvCxnSpPr/>
          <p:nvPr/>
        </p:nvCxnSpPr>
        <p:spPr>
          <a:xfrm>
            <a:off x="0" y="5194765"/>
            <a:ext cx="9144000" cy="0"/>
          </a:xfrm>
          <a:prstGeom prst="line">
            <a:avLst/>
          </a:prstGeom>
          <a:noFill/>
          <a:ln w="9525" cap="flat" cmpd="sng" algn="ctr">
            <a:solidFill>
              <a:schemeClr val="tx2">
                <a:lumMod val="50000"/>
                <a:lumOff val="50000"/>
              </a:schemeClr>
            </a:solidFill>
            <a:prstDash val="solid"/>
          </a:ln>
          <a:effectLst/>
        </p:spPr>
      </p:cxnSp>
      <p:sp>
        <p:nvSpPr>
          <p:cNvPr id="44" name="Title 1"/>
          <p:cNvSpPr>
            <a:spLocks noGrp="1"/>
          </p:cNvSpPr>
          <p:nvPr>
            <p:ph type="ctrTitle"/>
          </p:nvPr>
        </p:nvSpPr>
        <p:spPr>
          <a:xfrm>
            <a:off x="320040" y="1640016"/>
            <a:ext cx="8522208" cy="731520"/>
          </a:xfrm>
        </p:spPr>
        <p:txBody>
          <a:bodyPr vert="horz" lIns="91440" tIns="45720" rIns="91440" bIns="45720" rtlCol="0" anchor="ctr">
            <a:noAutofit/>
          </a:bodyPr>
          <a:lstStyle>
            <a:lvl1pPr marL="0" algn="ctr" defTabSz="342900" rtl="0" eaLnBrk="1" latinLnBrk="0" hangingPunct="1">
              <a:spcBef>
                <a:spcPct val="0"/>
              </a:spcBef>
              <a:buNone/>
              <a:defRPr kumimoji="0" lang="en-US" sz="2400" b="1" i="1" u="none" strike="noStrike" kern="1200" cap="none" spc="0" normalizeH="0" baseline="0" noProof="0" dirty="0" smtClean="0">
                <a:ln>
                  <a:noFill/>
                </a:ln>
                <a:solidFill>
                  <a:srgbClr val="F58345"/>
                </a:solidFill>
                <a:effectLst/>
                <a:uLnTx/>
                <a:uFillTx/>
                <a:latin typeface="+mj-lt"/>
                <a:ea typeface="+mj-ea"/>
                <a:cs typeface="+mj-cs"/>
              </a:defRPr>
            </a:lvl1pPr>
          </a:lstStyle>
          <a:p>
            <a:r>
              <a:rPr lang="en-US" dirty="0"/>
              <a:t>Click to edit Master title style</a:t>
            </a:r>
          </a:p>
        </p:txBody>
      </p:sp>
      <p:cxnSp>
        <p:nvCxnSpPr>
          <p:cNvPr id="32" name="Straight Connector 31"/>
          <p:cNvCxnSpPr/>
          <p:nvPr userDrawn="1"/>
        </p:nvCxnSpPr>
        <p:spPr>
          <a:xfrm rot="5400000">
            <a:off x="8540278" y="6298881"/>
            <a:ext cx="182880" cy="0"/>
          </a:xfrm>
          <a:prstGeom prst="line">
            <a:avLst/>
          </a:prstGeom>
          <a:noFill/>
          <a:ln w="12700" cap="flat" cmpd="sng" algn="ctr">
            <a:solidFill>
              <a:schemeClr val="accent6"/>
            </a:solidFill>
            <a:prstDash val="solid"/>
          </a:ln>
          <a:effectLst/>
        </p:spPr>
      </p:cxnSp>
      <p:pic>
        <p:nvPicPr>
          <p:cNvPr id="3" name="Picture 2"/>
          <p:cNvPicPr>
            <a:picLocks noChangeAspect="1"/>
          </p:cNvPicPr>
          <p:nvPr userDrawn="1"/>
        </p:nvPicPr>
        <p:blipFill>
          <a:blip r:embed="rId3"/>
          <a:stretch>
            <a:fillRect/>
          </a:stretch>
        </p:blipFill>
        <p:spPr>
          <a:xfrm>
            <a:off x="424541" y="5270364"/>
            <a:ext cx="2449286" cy="1515495"/>
          </a:xfrm>
          <a:prstGeom prst="rect">
            <a:avLst/>
          </a:prstGeom>
        </p:spPr>
      </p:pic>
    </p:spTree>
    <p:extLst>
      <p:ext uri="{BB962C8B-B14F-4D97-AF65-F5344CB8AC3E}">
        <p14:creationId xmlns:p14="http://schemas.microsoft.com/office/powerpoint/2010/main" val="2884753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1512570"/>
            <a:ext cx="2743200"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993775"/>
            <a:ext cx="2743200" cy="457200"/>
          </a:xfrm>
          <a:solidFill>
            <a:schemeClr val="accent1"/>
          </a:solidFill>
          <a:ln>
            <a:noFill/>
          </a:ln>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Content Placeholder 2"/>
          <p:cNvSpPr>
            <a:spLocks noGrp="1"/>
          </p:cNvSpPr>
          <p:nvPr>
            <p:ph idx="14"/>
          </p:nvPr>
        </p:nvSpPr>
        <p:spPr>
          <a:xfrm>
            <a:off x="3198812" y="1512570"/>
            <a:ext cx="2743200"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3198813" y="993775"/>
            <a:ext cx="2743200" cy="457200"/>
          </a:xfrm>
          <a:solidFill>
            <a:schemeClr val="accent1"/>
          </a:solidFill>
          <a:ln>
            <a:noFill/>
          </a:ln>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8" name="Content Placeholder 2"/>
          <p:cNvSpPr>
            <a:spLocks noGrp="1"/>
          </p:cNvSpPr>
          <p:nvPr>
            <p:ph idx="16"/>
          </p:nvPr>
        </p:nvSpPr>
        <p:spPr>
          <a:xfrm>
            <a:off x="6076949" y="1512570"/>
            <a:ext cx="2743200"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7"/>
          </p:nvPr>
        </p:nvSpPr>
        <p:spPr>
          <a:xfrm>
            <a:off x="6076950" y="993775"/>
            <a:ext cx="2743200" cy="457200"/>
          </a:xfrm>
          <a:solidFill>
            <a:schemeClr val="accent1"/>
          </a:solidFill>
          <a:ln>
            <a:noFill/>
          </a:ln>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10"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4025178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20676"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7" y="993775"/>
            <a:ext cx="4175126"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9" name="Picture Placeholder 8"/>
          <p:cNvSpPr>
            <a:spLocks noGrp="1"/>
          </p:cNvSpPr>
          <p:nvPr>
            <p:ph type="pic" sz="quarter" idx="14"/>
          </p:nvPr>
        </p:nvSpPr>
        <p:spPr>
          <a:xfrm>
            <a:off x="4648200" y="993775"/>
            <a:ext cx="4171950" cy="5273675"/>
          </a:xfrm>
          <a:solidFill>
            <a:schemeClr val="accent5">
              <a:lumMod val="20000"/>
              <a:lumOff val="80000"/>
            </a:schemeClr>
          </a:solidFill>
        </p:spPr>
        <p:txBody>
          <a:bodyPr/>
          <a:lstStyle/>
          <a:p>
            <a:r>
              <a:rPr lang="en-US"/>
              <a:t>Click icon to add picture</a:t>
            </a:r>
            <a:endParaRPr lang="en-US" dirty="0"/>
          </a:p>
        </p:txBody>
      </p:sp>
      <p:sp>
        <p:nvSpPr>
          <p:cNvPr id="7"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3435570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9" name="Picture Placeholder 8"/>
          <p:cNvSpPr>
            <a:spLocks noGrp="1"/>
          </p:cNvSpPr>
          <p:nvPr>
            <p:ph type="pic" sz="quarter" idx="14"/>
          </p:nvPr>
        </p:nvSpPr>
        <p:spPr>
          <a:xfrm>
            <a:off x="320676" y="993775"/>
            <a:ext cx="8499475" cy="5273675"/>
          </a:xfrm>
          <a:solidFill>
            <a:schemeClr val="accent5">
              <a:lumMod val="20000"/>
              <a:lumOff val="80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0770058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9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6"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993775"/>
            <a:ext cx="4305299" cy="457200"/>
          </a:xfrm>
          <a:prstGeom prst="homePlate">
            <a:avLst>
              <a:gd name="adj" fmla="val 35000"/>
            </a:avLst>
          </a:prstGeo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Content Placeholder 2"/>
          <p:cNvSpPr>
            <a:spLocks noGrp="1"/>
          </p:cNvSpPr>
          <p:nvPr>
            <p:ph idx="14"/>
          </p:nvPr>
        </p:nvSpPr>
        <p:spPr>
          <a:xfrm>
            <a:off x="4645025" y="1512570"/>
            <a:ext cx="402907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4629150" y="993775"/>
            <a:ext cx="4191000" cy="457200"/>
          </a:xfrm>
          <a:prstGeom prst="chevron">
            <a:avLst>
              <a:gd name="adj" fmla="val 36667"/>
            </a:avLst>
          </a:prstGeo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8"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23226519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cxnSp>
        <p:nvCxnSpPr>
          <p:cNvPr id="7" name="Straight Connector 6"/>
          <p:cNvCxnSpPr/>
          <p:nvPr/>
        </p:nvCxnSpPr>
        <p:spPr>
          <a:xfrm>
            <a:off x="1333500" y="3429000"/>
            <a:ext cx="7810500" cy="0"/>
          </a:xfrm>
          <a:prstGeom prst="line">
            <a:avLst/>
          </a:prstGeom>
          <a:ln w="9525">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0" y="0"/>
            <a:ext cx="13716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sp>
        <p:nvSpPr>
          <p:cNvPr id="2" name="Title 1"/>
          <p:cNvSpPr>
            <a:spLocks noGrp="1"/>
          </p:cNvSpPr>
          <p:nvPr>
            <p:ph type="title"/>
          </p:nvPr>
        </p:nvSpPr>
        <p:spPr>
          <a:xfrm>
            <a:off x="1371600" y="2747963"/>
            <a:ext cx="7772400" cy="681038"/>
          </a:xfrm>
          <a:noFill/>
        </p:spPr>
        <p:txBody>
          <a:bodyPr vert="horz" lIns="91440" tIns="45720" rIns="91440" bIns="45720" rtlCol="0" anchor="b">
            <a:noAutofit/>
          </a:bodyPr>
          <a:lstStyle>
            <a:lvl1pPr marL="0" algn="l" defTabSz="342900" rtl="0" eaLnBrk="1" latinLnBrk="0" hangingPunct="1">
              <a:spcBef>
                <a:spcPct val="0"/>
              </a:spcBef>
              <a:buNone/>
              <a:defRPr lang="en-US" sz="1800" b="1" kern="1200" cap="none" baseline="0" dirty="0" smtClean="0">
                <a:solidFill>
                  <a:srgbClr val="005490"/>
                </a:solidFill>
                <a:latin typeface="+mj-lt"/>
                <a:ea typeface="+mj-ea"/>
                <a:cs typeface="+mj-cs"/>
              </a:defRPr>
            </a:lvl1pPr>
          </a:lstStyle>
          <a:p>
            <a:r>
              <a:rPr lang="en-US"/>
              <a:t>Click to edit Master title style</a:t>
            </a:r>
            <a:endParaRPr lang="en-US" dirty="0"/>
          </a:p>
        </p:txBody>
      </p:sp>
      <p:grpSp>
        <p:nvGrpSpPr>
          <p:cNvPr id="73" name="Group 72"/>
          <p:cNvGrpSpPr/>
          <p:nvPr/>
        </p:nvGrpSpPr>
        <p:grpSpPr>
          <a:xfrm>
            <a:off x="470803" y="5111942"/>
            <a:ext cx="1440180" cy="1384108"/>
            <a:chOff x="388620" y="4541520"/>
            <a:chExt cx="1859280" cy="1786890"/>
          </a:xfrm>
        </p:grpSpPr>
        <p:sp>
          <p:nvSpPr>
            <p:cNvPr id="4111" name="Freeform 15"/>
            <p:cNvSpPr>
              <a:spLocks/>
            </p:cNvSpPr>
            <p:nvPr/>
          </p:nvSpPr>
          <p:spPr bwMode="auto">
            <a:xfrm>
              <a:off x="1133157" y="5299710"/>
              <a:ext cx="184150" cy="636588"/>
            </a:xfrm>
            <a:custGeom>
              <a:avLst/>
              <a:gdLst/>
              <a:ahLst/>
              <a:cxnLst>
                <a:cxn ang="0">
                  <a:pos x="232" y="776"/>
                </a:cxn>
                <a:cxn ang="0">
                  <a:pos x="41" y="17"/>
                </a:cxn>
                <a:cxn ang="0">
                  <a:pos x="38" y="8"/>
                </a:cxn>
                <a:cxn ang="0">
                  <a:pos x="33" y="3"/>
                </a:cxn>
                <a:cxn ang="0">
                  <a:pos x="24" y="0"/>
                </a:cxn>
                <a:cxn ang="0">
                  <a:pos x="16" y="0"/>
                </a:cxn>
                <a:cxn ang="0">
                  <a:pos x="7" y="3"/>
                </a:cxn>
                <a:cxn ang="0">
                  <a:pos x="2" y="10"/>
                </a:cxn>
                <a:cxn ang="0">
                  <a:pos x="0" y="19"/>
                </a:cxn>
                <a:cxn ang="0">
                  <a:pos x="0" y="27"/>
                </a:cxn>
                <a:cxn ang="0">
                  <a:pos x="189" y="786"/>
                </a:cxn>
                <a:cxn ang="0">
                  <a:pos x="189" y="786"/>
                </a:cxn>
                <a:cxn ang="0">
                  <a:pos x="193" y="795"/>
                </a:cxn>
                <a:cxn ang="0">
                  <a:pos x="200" y="800"/>
                </a:cxn>
                <a:cxn ang="0">
                  <a:pos x="208" y="802"/>
                </a:cxn>
                <a:cxn ang="0">
                  <a:pos x="217" y="802"/>
                </a:cxn>
                <a:cxn ang="0">
                  <a:pos x="224" y="798"/>
                </a:cxn>
                <a:cxn ang="0">
                  <a:pos x="231" y="793"/>
                </a:cxn>
                <a:cxn ang="0">
                  <a:pos x="232" y="784"/>
                </a:cxn>
                <a:cxn ang="0">
                  <a:pos x="232" y="776"/>
                </a:cxn>
                <a:cxn ang="0">
                  <a:pos x="232" y="776"/>
                </a:cxn>
              </a:cxnLst>
              <a:rect l="0" t="0" r="r" b="b"/>
              <a:pathLst>
                <a:path w="232" h="802">
                  <a:moveTo>
                    <a:pt x="232" y="776"/>
                  </a:moveTo>
                  <a:lnTo>
                    <a:pt x="41" y="17"/>
                  </a:lnTo>
                  <a:lnTo>
                    <a:pt x="38" y="8"/>
                  </a:lnTo>
                  <a:lnTo>
                    <a:pt x="33" y="3"/>
                  </a:lnTo>
                  <a:lnTo>
                    <a:pt x="24" y="0"/>
                  </a:lnTo>
                  <a:lnTo>
                    <a:pt x="16" y="0"/>
                  </a:lnTo>
                  <a:lnTo>
                    <a:pt x="7" y="3"/>
                  </a:lnTo>
                  <a:lnTo>
                    <a:pt x="2" y="10"/>
                  </a:lnTo>
                  <a:lnTo>
                    <a:pt x="0" y="19"/>
                  </a:lnTo>
                  <a:lnTo>
                    <a:pt x="0" y="27"/>
                  </a:lnTo>
                  <a:lnTo>
                    <a:pt x="189" y="786"/>
                  </a:lnTo>
                  <a:lnTo>
                    <a:pt x="189" y="786"/>
                  </a:lnTo>
                  <a:lnTo>
                    <a:pt x="193" y="795"/>
                  </a:lnTo>
                  <a:lnTo>
                    <a:pt x="200" y="800"/>
                  </a:lnTo>
                  <a:lnTo>
                    <a:pt x="208" y="802"/>
                  </a:lnTo>
                  <a:lnTo>
                    <a:pt x="217" y="802"/>
                  </a:lnTo>
                  <a:lnTo>
                    <a:pt x="224" y="798"/>
                  </a:lnTo>
                  <a:lnTo>
                    <a:pt x="231" y="793"/>
                  </a:lnTo>
                  <a:lnTo>
                    <a:pt x="232" y="784"/>
                  </a:lnTo>
                  <a:lnTo>
                    <a:pt x="232" y="776"/>
                  </a:lnTo>
                  <a:lnTo>
                    <a:pt x="232" y="776"/>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2" name="Freeform 16"/>
            <p:cNvSpPr>
              <a:spLocks/>
            </p:cNvSpPr>
            <p:nvPr/>
          </p:nvSpPr>
          <p:spPr bwMode="auto">
            <a:xfrm>
              <a:off x="1379220" y="5299710"/>
              <a:ext cx="184150" cy="636588"/>
            </a:xfrm>
            <a:custGeom>
              <a:avLst/>
              <a:gdLst/>
              <a:ahLst/>
              <a:cxnLst>
                <a:cxn ang="0">
                  <a:pos x="216" y="0"/>
                </a:cxn>
                <a:cxn ang="0">
                  <a:pos x="208" y="0"/>
                </a:cxn>
                <a:cxn ang="0">
                  <a:pos x="199" y="3"/>
                </a:cxn>
                <a:cxn ang="0">
                  <a:pos x="192" y="8"/>
                </a:cxn>
                <a:cxn ang="0">
                  <a:pos x="189" y="17"/>
                </a:cxn>
                <a:cxn ang="0">
                  <a:pos x="189" y="17"/>
                </a:cxn>
                <a:cxn ang="0">
                  <a:pos x="0" y="776"/>
                </a:cxn>
                <a:cxn ang="0">
                  <a:pos x="0" y="776"/>
                </a:cxn>
                <a:cxn ang="0">
                  <a:pos x="0" y="784"/>
                </a:cxn>
                <a:cxn ang="0">
                  <a:pos x="1" y="793"/>
                </a:cxn>
                <a:cxn ang="0">
                  <a:pos x="6" y="798"/>
                </a:cxn>
                <a:cxn ang="0">
                  <a:pos x="15" y="802"/>
                </a:cxn>
                <a:cxn ang="0">
                  <a:pos x="24" y="802"/>
                </a:cxn>
                <a:cxn ang="0">
                  <a:pos x="32" y="800"/>
                </a:cxn>
                <a:cxn ang="0">
                  <a:pos x="37" y="795"/>
                </a:cxn>
                <a:cxn ang="0">
                  <a:pos x="41" y="786"/>
                </a:cxn>
                <a:cxn ang="0">
                  <a:pos x="232" y="27"/>
                </a:cxn>
                <a:cxn ang="0">
                  <a:pos x="232" y="19"/>
                </a:cxn>
                <a:cxn ang="0">
                  <a:pos x="230" y="10"/>
                </a:cxn>
                <a:cxn ang="0">
                  <a:pos x="225" y="3"/>
                </a:cxn>
                <a:cxn ang="0">
                  <a:pos x="216" y="0"/>
                </a:cxn>
              </a:cxnLst>
              <a:rect l="0" t="0" r="r" b="b"/>
              <a:pathLst>
                <a:path w="232" h="802">
                  <a:moveTo>
                    <a:pt x="216" y="0"/>
                  </a:moveTo>
                  <a:lnTo>
                    <a:pt x="208" y="0"/>
                  </a:lnTo>
                  <a:lnTo>
                    <a:pt x="199" y="3"/>
                  </a:lnTo>
                  <a:lnTo>
                    <a:pt x="192" y="8"/>
                  </a:lnTo>
                  <a:lnTo>
                    <a:pt x="189" y="17"/>
                  </a:lnTo>
                  <a:lnTo>
                    <a:pt x="189" y="17"/>
                  </a:lnTo>
                  <a:lnTo>
                    <a:pt x="0" y="776"/>
                  </a:lnTo>
                  <a:lnTo>
                    <a:pt x="0" y="776"/>
                  </a:lnTo>
                  <a:lnTo>
                    <a:pt x="0" y="784"/>
                  </a:lnTo>
                  <a:lnTo>
                    <a:pt x="1" y="793"/>
                  </a:lnTo>
                  <a:lnTo>
                    <a:pt x="6" y="798"/>
                  </a:lnTo>
                  <a:lnTo>
                    <a:pt x="15" y="802"/>
                  </a:lnTo>
                  <a:lnTo>
                    <a:pt x="24" y="802"/>
                  </a:lnTo>
                  <a:lnTo>
                    <a:pt x="32" y="800"/>
                  </a:lnTo>
                  <a:lnTo>
                    <a:pt x="37" y="795"/>
                  </a:lnTo>
                  <a:lnTo>
                    <a:pt x="41" y="786"/>
                  </a:lnTo>
                  <a:lnTo>
                    <a:pt x="232" y="27"/>
                  </a:lnTo>
                  <a:lnTo>
                    <a:pt x="232" y="19"/>
                  </a:lnTo>
                  <a:lnTo>
                    <a:pt x="230" y="10"/>
                  </a:lnTo>
                  <a:lnTo>
                    <a:pt x="225" y="3"/>
                  </a:lnTo>
                  <a:lnTo>
                    <a:pt x="216" y="0"/>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3" name="Freeform 17"/>
            <p:cNvSpPr>
              <a:spLocks/>
            </p:cNvSpPr>
            <p:nvPr/>
          </p:nvSpPr>
          <p:spPr bwMode="auto">
            <a:xfrm>
              <a:off x="1158557" y="5142548"/>
              <a:ext cx="369888" cy="131763"/>
            </a:xfrm>
            <a:custGeom>
              <a:avLst/>
              <a:gdLst/>
              <a:ahLst/>
              <a:cxnLst>
                <a:cxn ang="0">
                  <a:pos x="7" y="165"/>
                </a:cxn>
                <a:cxn ang="0">
                  <a:pos x="10" y="167"/>
                </a:cxn>
                <a:cxn ang="0">
                  <a:pos x="16" y="167"/>
                </a:cxn>
                <a:cxn ang="0">
                  <a:pos x="19" y="165"/>
                </a:cxn>
                <a:cxn ang="0">
                  <a:pos x="21" y="162"/>
                </a:cxn>
                <a:cxn ang="0">
                  <a:pos x="84" y="47"/>
                </a:cxn>
                <a:cxn ang="0">
                  <a:pos x="157" y="165"/>
                </a:cxn>
                <a:cxn ang="0">
                  <a:pos x="241" y="42"/>
                </a:cxn>
                <a:cxn ang="0">
                  <a:pos x="315" y="165"/>
                </a:cxn>
                <a:cxn ang="0">
                  <a:pos x="390" y="47"/>
                </a:cxn>
                <a:cxn ang="0">
                  <a:pos x="447" y="157"/>
                </a:cxn>
                <a:cxn ang="0">
                  <a:pos x="447" y="157"/>
                </a:cxn>
                <a:cxn ang="0">
                  <a:pos x="451" y="160"/>
                </a:cxn>
                <a:cxn ang="0">
                  <a:pos x="454" y="164"/>
                </a:cxn>
                <a:cxn ang="0">
                  <a:pos x="459" y="164"/>
                </a:cxn>
                <a:cxn ang="0">
                  <a:pos x="463" y="162"/>
                </a:cxn>
                <a:cxn ang="0">
                  <a:pos x="466" y="160"/>
                </a:cxn>
                <a:cxn ang="0">
                  <a:pos x="468" y="157"/>
                </a:cxn>
                <a:cxn ang="0">
                  <a:pos x="468" y="152"/>
                </a:cxn>
                <a:cxn ang="0">
                  <a:pos x="468" y="148"/>
                </a:cxn>
                <a:cxn ang="0">
                  <a:pos x="392" y="2"/>
                </a:cxn>
                <a:cxn ang="0">
                  <a:pos x="315" y="124"/>
                </a:cxn>
                <a:cxn ang="0">
                  <a:pos x="243" y="0"/>
                </a:cxn>
                <a:cxn ang="0">
                  <a:pos x="158" y="124"/>
                </a:cxn>
                <a:cxn ang="0">
                  <a:pos x="84" y="2"/>
                </a:cxn>
                <a:cxn ang="0">
                  <a:pos x="2" y="152"/>
                </a:cxn>
                <a:cxn ang="0">
                  <a:pos x="0" y="155"/>
                </a:cxn>
                <a:cxn ang="0">
                  <a:pos x="2" y="159"/>
                </a:cxn>
                <a:cxn ang="0">
                  <a:pos x="4" y="162"/>
                </a:cxn>
                <a:cxn ang="0">
                  <a:pos x="7" y="165"/>
                </a:cxn>
              </a:cxnLst>
              <a:rect l="0" t="0" r="r" b="b"/>
              <a:pathLst>
                <a:path w="468" h="167">
                  <a:moveTo>
                    <a:pt x="7" y="165"/>
                  </a:moveTo>
                  <a:lnTo>
                    <a:pt x="10" y="167"/>
                  </a:lnTo>
                  <a:lnTo>
                    <a:pt x="16" y="167"/>
                  </a:lnTo>
                  <a:lnTo>
                    <a:pt x="19" y="165"/>
                  </a:lnTo>
                  <a:lnTo>
                    <a:pt x="21" y="162"/>
                  </a:lnTo>
                  <a:lnTo>
                    <a:pt x="84" y="47"/>
                  </a:lnTo>
                  <a:lnTo>
                    <a:pt x="157" y="165"/>
                  </a:lnTo>
                  <a:lnTo>
                    <a:pt x="241" y="42"/>
                  </a:lnTo>
                  <a:lnTo>
                    <a:pt x="315" y="165"/>
                  </a:lnTo>
                  <a:lnTo>
                    <a:pt x="390" y="47"/>
                  </a:lnTo>
                  <a:lnTo>
                    <a:pt x="447" y="157"/>
                  </a:lnTo>
                  <a:lnTo>
                    <a:pt x="447" y="157"/>
                  </a:lnTo>
                  <a:lnTo>
                    <a:pt x="451" y="160"/>
                  </a:lnTo>
                  <a:lnTo>
                    <a:pt x="454" y="164"/>
                  </a:lnTo>
                  <a:lnTo>
                    <a:pt x="459" y="164"/>
                  </a:lnTo>
                  <a:lnTo>
                    <a:pt x="463" y="162"/>
                  </a:lnTo>
                  <a:lnTo>
                    <a:pt x="466" y="160"/>
                  </a:lnTo>
                  <a:lnTo>
                    <a:pt x="468" y="157"/>
                  </a:lnTo>
                  <a:lnTo>
                    <a:pt x="468" y="152"/>
                  </a:lnTo>
                  <a:lnTo>
                    <a:pt x="468" y="148"/>
                  </a:lnTo>
                  <a:lnTo>
                    <a:pt x="392" y="2"/>
                  </a:lnTo>
                  <a:lnTo>
                    <a:pt x="315" y="124"/>
                  </a:lnTo>
                  <a:lnTo>
                    <a:pt x="243" y="0"/>
                  </a:lnTo>
                  <a:lnTo>
                    <a:pt x="158" y="124"/>
                  </a:lnTo>
                  <a:lnTo>
                    <a:pt x="84" y="2"/>
                  </a:lnTo>
                  <a:lnTo>
                    <a:pt x="2" y="152"/>
                  </a:lnTo>
                  <a:lnTo>
                    <a:pt x="0" y="155"/>
                  </a:lnTo>
                  <a:lnTo>
                    <a:pt x="2" y="159"/>
                  </a:lnTo>
                  <a:lnTo>
                    <a:pt x="4" y="162"/>
                  </a:lnTo>
                  <a:lnTo>
                    <a:pt x="7" y="165"/>
                  </a:lnTo>
                  <a:close/>
                </a:path>
              </a:pathLst>
            </a:custGeom>
            <a:solidFill>
              <a:srgbClr val="EB874F"/>
            </a:solidFill>
            <a:ln w="9525">
              <a:solidFill>
                <a:srgbClr val="EB874F"/>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4" name="Rectangle 18"/>
            <p:cNvSpPr>
              <a:spLocks noChangeArrowheads="1"/>
            </p:cNvSpPr>
            <p:nvPr/>
          </p:nvSpPr>
          <p:spPr bwMode="auto">
            <a:xfrm>
              <a:off x="1176020" y="5918835"/>
              <a:ext cx="349250" cy="303213"/>
            </a:xfrm>
            <a:prstGeom prst="rect">
              <a:avLst/>
            </a:prstGeom>
            <a:solidFill>
              <a:schemeClr val="bg1">
                <a:lumMod val="75000"/>
              </a:schemeClr>
            </a:solidFill>
            <a:ln w="9525">
              <a:solidFill>
                <a:schemeClr val="bg1">
                  <a:lumMod val="85000"/>
                </a:schemeClr>
              </a:solidFill>
              <a:miter lim="800000"/>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5" name="Freeform 19"/>
            <p:cNvSpPr>
              <a:spLocks/>
            </p:cNvSpPr>
            <p:nvPr/>
          </p:nvSpPr>
          <p:spPr bwMode="auto">
            <a:xfrm>
              <a:off x="1244282" y="6115685"/>
              <a:ext cx="209550" cy="212725"/>
            </a:xfrm>
            <a:custGeom>
              <a:avLst/>
              <a:gdLst/>
              <a:ahLst/>
              <a:cxnLst>
                <a:cxn ang="0">
                  <a:pos x="133" y="268"/>
                </a:cxn>
                <a:cxn ang="0">
                  <a:pos x="159" y="265"/>
                </a:cxn>
                <a:cxn ang="0">
                  <a:pos x="184" y="258"/>
                </a:cxn>
                <a:cxn ang="0">
                  <a:pos x="207" y="246"/>
                </a:cxn>
                <a:cxn ang="0">
                  <a:pos x="226" y="229"/>
                </a:cxn>
                <a:cxn ang="0">
                  <a:pos x="243" y="210"/>
                </a:cxn>
                <a:cxn ang="0">
                  <a:pos x="255" y="186"/>
                </a:cxn>
                <a:cxn ang="0">
                  <a:pos x="262" y="162"/>
                </a:cxn>
                <a:cxn ang="0">
                  <a:pos x="265" y="134"/>
                </a:cxn>
                <a:cxn ang="0">
                  <a:pos x="262" y="107"/>
                </a:cxn>
                <a:cxn ang="0">
                  <a:pos x="255" y="82"/>
                </a:cxn>
                <a:cxn ang="0">
                  <a:pos x="243" y="58"/>
                </a:cxn>
                <a:cxn ang="0">
                  <a:pos x="226" y="39"/>
                </a:cxn>
                <a:cxn ang="0">
                  <a:pos x="207" y="22"/>
                </a:cxn>
                <a:cxn ang="0">
                  <a:pos x="184" y="10"/>
                </a:cxn>
                <a:cxn ang="0">
                  <a:pos x="159" y="3"/>
                </a:cxn>
                <a:cxn ang="0">
                  <a:pos x="133" y="0"/>
                </a:cxn>
                <a:cxn ang="0">
                  <a:pos x="107" y="3"/>
                </a:cxn>
                <a:cxn ang="0">
                  <a:pos x="81" y="10"/>
                </a:cxn>
                <a:cxn ang="0">
                  <a:pos x="59" y="22"/>
                </a:cxn>
                <a:cxn ang="0">
                  <a:pos x="40" y="39"/>
                </a:cxn>
                <a:cxn ang="0">
                  <a:pos x="23" y="58"/>
                </a:cxn>
                <a:cxn ang="0">
                  <a:pos x="11" y="82"/>
                </a:cxn>
                <a:cxn ang="0">
                  <a:pos x="4" y="107"/>
                </a:cxn>
                <a:cxn ang="0">
                  <a:pos x="0" y="134"/>
                </a:cxn>
                <a:cxn ang="0">
                  <a:pos x="4" y="162"/>
                </a:cxn>
                <a:cxn ang="0">
                  <a:pos x="11" y="186"/>
                </a:cxn>
                <a:cxn ang="0">
                  <a:pos x="23" y="210"/>
                </a:cxn>
                <a:cxn ang="0">
                  <a:pos x="40" y="229"/>
                </a:cxn>
                <a:cxn ang="0">
                  <a:pos x="59" y="246"/>
                </a:cxn>
                <a:cxn ang="0">
                  <a:pos x="81" y="258"/>
                </a:cxn>
                <a:cxn ang="0">
                  <a:pos x="107" y="265"/>
                </a:cxn>
                <a:cxn ang="0">
                  <a:pos x="133" y="268"/>
                </a:cxn>
              </a:cxnLst>
              <a:rect l="0" t="0" r="r" b="b"/>
              <a:pathLst>
                <a:path w="265" h="268">
                  <a:moveTo>
                    <a:pt x="133" y="268"/>
                  </a:moveTo>
                  <a:lnTo>
                    <a:pt x="159" y="265"/>
                  </a:lnTo>
                  <a:lnTo>
                    <a:pt x="184" y="258"/>
                  </a:lnTo>
                  <a:lnTo>
                    <a:pt x="207" y="246"/>
                  </a:lnTo>
                  <a:lnTo>
                    <a:pt x="226" y="229"/>
                  </a:lnTo>
                  <a:lnTo>
                    <a:pt x="243" y="210"/>
                  </a:lnTo>
                  <a:lnTo>
                    <a:pt x="255" y="186"/>
                  </a:lnTo>
                  <a:lnTo>
                    <a:pt x="262" y="162"/>
                  </a:lnTo>
                  <a:lnTo>
                    <a:pt x="265" y="134"/>
                  </a:lnTo>
                  <a:lnTo>
                    <a:pt x="262" y="107"/>
                  </a:lnTo>
                  <a:lnTo>
                    <a:pt x="255" y="82"/>
                  </a:lnTo>
                  <a:lnTo>
                    <a:pt x="243" y="58"/>
                  </a:lnTo>
                  <a:lnTo>
                    <a:pt x="226" y="39"/>
                  </a:lnTo>
                  <a:lnTo>
                    <a:pt x="207" y="22"/>
                  </a:lnTo>
                  <a:lnTo>
                    <a:pt x="184" y="10"/>
                  </a:lnTo>
                  <a:lnTo>
                    <a:pt x="159" y="3"/>
                  </a:lnTo>
                  <a:lnTo>
                    <a:pt x="133" y="0"/>
                  </a:lnTo>
                  <a:lnTo>
                    <a:pt x="107" y="3"/>
                  </a:lnTo>
                  <a:lnTo>
                    <a:pt x="81" y="10"/>
                  </a:lnTo>
                  <a:lnTo>
                    <a:pt x="59" y="22"/>
                  </a:lnTo>
                  <a:lnTo>
                    <a:pt x="40" y="39"/>
                  </a:lnTo>
                  <a:lnTo>
                    <a:pt x="23" y="58"/>
                  </a:lnTo>
                  <a:lnTo>
                    <a:pt x="11" y="82"/>
                  </a:lnTo>
                  <a:lnTo>
                    <a:pt x="4" y="107"/>
                  </a:lnTo>
                  <a:lnTo>
                    <a:pt x="0" y="134"/>
                  </a:lnTo>
                  <a:lnTo>
                    <a:pt x="4" y="162"/>
                  </a:lnTo>
                  <a:lnTo>
                    <a:pt x="11" y="186"/>
                  </a:lnTo>
                  <a:lnTo>
                    <a:pt x="23" y="210"/>
                  </a:lnTo>
                  <a:lnTo>
                    <a:pt x="40" y="229"/>
                  </a:lnTo>
                  <a:lnTo>
                    <a:pt x="59" y="246"/>
                  </a:lnTo>
                  <a:lnTo>
                    <a:pt x="81" y="258"/>
                  </a:lnTo>
                  <a:lnTo>
                    <a:pt x="107" y="265"/>
                  </a:lnTo>
                  <a:lnTo>
                    <a:pt x="133" y="268"/>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6" name="Freeform 20"/>
            <p:cNvSpPr>
              <a:spLocks/>
            </p:cNvSpPr>
            <p:nvPr/>
          </p:nvSpPr>
          <p:spPr bwMode="auto">
            <a:xfrm>
              <a:off x="845820" y="4709160"/>
              <a:ext cx="1003300" cy="1260475"/>
            </a:xfrm>
            <a:custGeom>
              <a:avLst/>
              <a:gdLst/>
              <a:ahLst/>
              <a:cxnLst>
                <a:cxn ang="0">
                  <a:pos x="1075" y="277"/>
                </a:cxn>
                <a:cxn ang="0">
                  <a:pos x="1154" y="415"/>
                </a:cxn>
                <a:cxn ang="0">
                  <a:pos x="1195" y="568"/>
                </a:cxn>
                <a:cxn ang="0">
                  <a:pos x="1188" y="723"/>
                </a:cxn>
                <a:cxn ang="0">
                  <a:pos x="1135" y="870"/>
                </a:cxn>
                <a:cxn ang="0">
                  <a:pos x="1041" y="999"/>
                </a:cxn>
                <a:cxn ang="0">
                  <a:pos x="1027" y="1017"/>
                </a:cxn>
                <a:cxn ang="0">
                  <a:pos x="999" y="1049"/>
                </a:cxn>
                <a:cxn ang="0">
                  <a:pos x="958" y="1106"/>
                </a:cxn>
                <a:cxn ang="0">
                  <a:pos x="865" y="1263"/>
                </a:cxn>
                <a:cxn ang="0">
                  <a:pos x="798" y="1455"/>
                </a:cxn>
                <a:cxn ang="0">
                  <a:pos x="471" y="1447"/>
                </a:cxn>
                <a:cxn ang="0">
                  <a:pos x="391" y="1233"/>
                </a:cxn>
                <a:cxn ang="0">
                  <a:pos x="286" y="1068"/>
                </a:cxn>
                <a:cxn ang="0">
                  <a:pos x="212" y="986"/>
                </a:cxn>
                <a:cxn ang="0">
                  <a:pos x="116" y="841"/>
                </a:cxn>
                <a:cxn ang="0">
                  <a:pos x="69" y="676"/>
                </a:cxn>
                <a:cxn ang="0">
                  <a:pos x="76" y="511"/>
                </a:cxn>
                <a:cxn ang="0">
                  <a:pos x="129" y="361"/>
                </a:cxn>
                <a:cxn ang="0">
                  <a:pos x="226" y="232"/>
                </a:cxn>
                <a:cxn ang="0">
                  <a:pos x="291" y="177"/>
                </a:cxn>
                <a:cxn ang="0">
                  <a:pos x="361" y="132"/>
                </a:cxn>
                <a:cxn ang="0">
                  <a:pos x="437" y="98"/>
                </a:cxn>
                <a:cxn ang="0">
                  <a:pos x="518" y="76"/>
                </a:cxn>
                <a:cxn ang="0">
                  <a:pos x="602" y="65"/>
                </a:cxn>
                <a:cxn ang="0">
                  <a:pos x="688" y="69"/>
                </a:cxn>
                <a:cxn ang="0">
                  <a:pos x="772" y="83"/>
                </a:cxn>
                <a:cxn ang="0">
                  <a:pos x="853" y="108"/>
                </a:cxn>
                <a:cxn ang="0">
                  <a:pos x="927" y="146"/>
                </a:cxn>
                <a:cxn ang="0">
                  <a:pos x="996" y="194"/>
                </a:cxn>
                <a:cxn ang="0">
                  <a:pos x="1039" y="234"/>
                </a:cxn>
                <a:cxn ang="0">
                  <a:pos x="1042" y="237"/>
                </a:cxn>
                <a:cxn ang="0">
                  <a:pos x="1108" y="212"/>
                </a:cxn>
                <a:cxn ang="0">
                  <a:pos x="1063" y="163"/>
                </a:cxn>
                <a:cxn ang="0">
                  <a:pos x="987" y="107"/>
                </a:cxn>
                <a:cxn ang="0">
                  <a:pos x="906" y="60"/>
                </a:cxn>
                <a:cxn ang="0">
                  <a:pos x="819" y="28"/>
                </a:cxn>
                <a:cxn ang="0">
                  <a:pos x="726" y="7"/>
                </a:cxn>
                <a:cxn ang="0">
                  <a:pos x="631" y="0"/>
                </a:cxn>
                <a:cxn ang="0">
                  <a:pos x="444" y="28"/>
                </a:cxn>
                <a:cxn ang="0">
                  <a:pos x="279" y="105"/>
                </a:cxn>
                <a:cxn ang="0">
                  <a:pos x="145" y="225"/>
                </a:cxn>
                <a:cxn ang="0">
                  <a:pos x="50" y="377"/>
                </a:cxn>
                <a:cxn ang="0">
                  <a:pos x="4" y="554"/>
                </a:cxn>
                <a:cxn ang="0">
                  <a:pos x="14" y="747"/>
                </a:cxn>
                <a:cxn ang="0">
                  <a:pos x="85" y="924"/>
                </a:cxn>
                <a:cxn ang="0">
                  <a:pos x="208" y="1073"/>
                </a:cxn>
                <a:cxn ang="0">
                  <a:pos x="298" y="1204"/>
                </a:cxn>
                <a:cxn ang="0">
                  <a:pos x="394" y="1407"/>
                </a:cxn>
                <a:cxn ang="0">
                  <a:pos x="416" y="1588"/>
                </a:cxn>
                <a:cxn ang="0">
                  <a:pos x="863" y="1466"/>
                </a:cxn>
                <a:cxn ang="0">
                  <a:pos x="968" y="1213"/>
                </a:cxn>
                <a:cxn ang="0">
                  <a:pos x="1077" y="1058"/>
                </a:cxn>
                <a:cxn ang="0">
                  <a:pos x="1102" y="1029"/>
                </a:cxn>
                <a:cxn ang="0">
                  <a:pos x="1137" y="989"/>
                </a:cxn>
                <a:cxn ang="0">
                  <a:pos x="1147" y="977"/>
                </a:cxn>
                <a:cxn ang="0">
                  <a:pos x="1173" y="938"/>
                </a:cxn>
                <a:cxn ang="0">
                  <a:pos x="1233" y="807"/>
                </a:cxn>
                <a:cxn ang="0">
                  <a:pos x="1262" y="666"/>
                </a:cxn>
                <a:cxn ang="0">
                  <a:pos x="1254" y="518"/>
                </a:cxn>
                <a:cxn ang="0">
                  <a:pos x="1206" y="368"/>
                </a:cxn>
                <a:cxn ang="0">
                  <a:pos x="1130" y="237"/>
                </a:cxn>
              </a:cxnLst>
              <a:rect l="0" t="0" r="r" b="b"/>
              <a:pathLst>
                <a:path w="1264" h="1588">
                  <a:moveTo>
                    <a:pt x="1130" y="237"/>
                  </a:moveTo>
                  <a:lnTo>
                    <a:pt x="1042" y="237"/>
                  </a:lnTo>
                  <a:lnTo>
                    <a:pt x="1075" y="277"/>
                  </a:lnTo>
                  <a:lnTo>
                    <a:pt x="1104" y="320"/>
                  </a:lnTo>
                  <a:lnTo>
                    <a:pt x="1130" y="366"/>
                  </a:lnTo>
                  <a:lnTo>
                    <a:pt x="1154" y="415"/>
                  </a:lnTo>
                  <a:lnTo>
                    <a:pt x="1173" y="466"/>
                  </a:lnTo>
                  <a:lnTo>
                    <a:pt x="1187" y="516"/>
                  </a:lnTo>
                  <a:lnTo>
                    <a:pt x="1195" y="568"/>
                  </a:lnTo>
                  <a:lnTo>
                    <a:pt x="1199" y="618"/>
                  </a:lnTo>
                  <a:lnTo>
                    <a:pt x="1195" y="671"/>
                  </a:lnTo>
                  <a:lnTo>
                    <a:pt x="1188" y="723"/>
                  </a:lnTo>
                  <a:lnTo>
                    <a:pt x="1175" y="774"/>
                  </a:lnTo>
                  <a:lnTo>
                    <a:pt x="1158" y="824"/>
                  </a:lnTo>
                  <a:lnTo>
                    <a:pt x="1135" y="870"/>
                  </a:lnTo>
                  <a:lnTo>
                    <a:pt x="1108" y="917"/>
                  </a:lnTo>
                  <a:lnTo>
                    <a:pt x="1077" y="960"/>
                  </a:lnTo>
                  <a:lnTo>
                    <a:pt x="1041" y="999"/>
                  </a:lnTo>
                  <a:lnTo>
                    <a:pt x="1039" y="1001"/>
                  </a:lnTo>
                  <a:lnTo>
                    <a:pt x="1034" y="1008"/>
                  </a:lnTo>
                  <a:lnTo>
                    <a:pt x="1027" y="1017"/>
                  </a:lnTo>
                  <a:lnTo>
                    <a:pt x="1018" y="1027"/>
                  </a:lnTo>
                  <a:lnTo>
                    <a:pt x="1008" y="1037"/>
                  </a:lnTo>
                  <a:lnTo>
                    <a:pt x="999" y="1049"/>
                  </a:lnTo>
                  <a:lnTo>
                    <a:pt x="991" y="1058"/>
                  </a:lnTo>
                  <a:lnTo>
                    <a:pt x="986" y="1067"/>
                  </a:lnTo>
                  <a:lnTo>
                    <a:pt x="958" y="1106"/>
                  </a:lnTo>
                  <a:lnTo>
                    <a:pt x="927" y="1153"/>
                  </a:lnTo>
                  <a:lnTo>
                    <a:pt x="894" y="1206"/>
                  </a:lnTo>
                  <a:lnTo>
                    <a:pt x="865" y="1263"/>
                  </a:lnTo>
                  <a:lnTo>
                    <a:pt x="838" y="1325"/>
                  </a:lnTo>
                  <a:lnTo>
                    <a:pt x="815" y="1390"/>
                  </a:lnTo>
                  <a:lnTo>
                    <a:pt x="798" y="1455"/>
                  </a:lnTo>
                  <a:lnTo>
                    <a:pt x="790" y="1522"/>
                  </a:lnTo>
                  <a:lnTo>
                    <a:pt x="482" y="1522"/>
                  </a:lnTo>
                  <a:lnTo>
                    <a:pt x="471" y="1447"/>
                  </a:lnTo>
                  <a:lnTo>
                    <a:pt x="453" y="1373"/>
                  </a:lnTo>
                  <a:lnTo>
                    <a:pt x="423" y="1301"/>
                  </a:lnTo>
                  <a:lnTo>
                    <a:pt x="391" y="1233"/>
                  </a:lnTo>
                  <a:lnTo>
                    <a:pt x="355" y="1170"/>
                  </a:lnTo>
                  <a:lnTo>
                    <a:pt x="320" y="1115"/>
                  </a:lnTo>
                  <a:lnTo>
                    <a:pt x="286" y="1068"/>
                  </a:lnTo>
                  <a:lnTo>
                    <a:pt x="258" y="1032"/>
                  </a:lnTo>
                  <a:lnTo>
                    <a:pt x="253" y="1027"/>
                  </a:lnTo>
                  <a:lnTo>
                    <a:pt x="212" y="986"/>
                  </a:lnTo>
                  <a:lnTo>
                    <a:pt x="174" y="941"/>
                  </a:lnTo>
                  <a:lnTo>
                    <a:pt x="141" y="893"/>
                  </a:lnTo>
                  <a:lnTo>
                    <a:pt x="116" y="841"/>
                  </a:lnTo>
                  <a:lnTo>
                    <a:pt x="93" y="788"/>
                  </a:lnTo>
                  <a:lnTo>
                    <a:pt x="78" y="733"/>
                  </a:lnTo>
                  <a:lnTo>
                    <a:pt x="69" y="676"/>
                  </a:lnTo>
                  <a:lnTo>
                    <a:pt x="66" y="618"/>
                  </a:lnTo>
                  <a:lnTo>
                    <a:pt x="69" y="564"/>
                  </a:lnTo>
                  <a:lnTo>
                    <a:pt x="76" y="511"/>
                  </a:lnTo>
                  <a:lnTo>
                    <a:pt x="90" y="459"/>
                  </a:lnTo>
                  <a:lnTo>
                    <a:pt x="107" y="409"/>
                  </a:lnTo>
                  <a:lnTo>
                    <a:pt x="129" y="361"/>
                  </a:lnTo>
                  <a:lnTo>
                    <a:pt x="157" y="315"/>
                  </a:lnTo>
                  <a:lnTo>
                    <a:pt x="189" y="272"/>
                  </a:lnTo>
                  <a:lnTo>
                    <a:pt x="226" y="232"/>
                  </a:lnTo>
                  <a:lnTo>
                    <a:pt x="246" y="213"/>
                  </a:lnTo>
                  <a:lnTo>
                    <a:pt x="269" y="194"/>
                  </a:lnTo>
                  <a:lnTo>
                    <a:pt x="291" y="177"/>
                  </a:lnTo>
                  <a:lnTo>
                    <a:pt x="313" y="162"/>
                  </a:lnTo>
                  <a:lnTo>
                    <a:pt x="337" y="146"/>
                  </a:lnTo>
                  <a:lnTo>
                    <a:pt x="361" y="132"/>
                  </a:lnTo>
                  <a:lnTo>
                    <a:pt x="385" y="120"/>
                  </a:lnTo>
                  <a:lnTo>
                    <a:pt x="411" y="108"/>
                  </a:lnTo>
                  <a:lnTo>
                    <a:pt x="437" y="98"/>
                  </a:lnTo>
                  <a:lnTo>
                    <a:pt x="465" y="89"/>
                  </a:lnTo>
                  <a:lnTo>
                    <a:pt x="492" y="83"/>
                  </a:lnTo>
                  <a:lnTo>
                    <a:pt x="518" y="76"/>
                  </a:lnTo>
                  <a:lnTo>
                    <a:pt x="547" y="72"/>
                  </a:lnTo>
                  <a:lnTo>
                    <a:pt x="575" y="69"/>
                  </a:lnTo>
                  <a:lnTo>
                    <a:pt x="602" y="65"/>
                  </a:lnTo>
                  <a:lnTo>
                    <a:pt x="631" y="65"/>
                  </a:lnTo>
                  <a:lnTo>
                    <a:pt x="661" y="65"/>
                  </a:lnTo>
                  <a:lnTo>
                    <a:pt x="688" y="69"/>
                  </a:lnTo>
                  <a:lnTo>
                    <a:pt x="717" y="72"/>
                  </a:lnTo>
                  <a:lnTo>
                    <a:pt x="745" y="76"/>
                  </a:lnTo>
                  <a:lnTo>
                    <a:pt x="772" y="83"/>
                  </a:lnTo>
                  <a:lnTo>
                    <a:pt x="800" y="89"/>
                  </a:lnTo>
                  <a:lnTo>
                    <a:pt x="826" y="98"/>
                  </a:lnTo>
                  <a:lnTo>
                    <a:pt x="853" y="108"/>
                  </a:lnTo>
                  <a:lnTo>
                    <a:pt x="879" y="120"/>
                  </a:lnTo>
                  <a:lnTo>
                    <a:pt x="903" y="132"/>
                  </a:lnTo>
                  <a:lnTo>
                    <a:pt x="927" y="146"/>
                  </a:lnTo>
                  <a:lnTo>
                    <a:pt x="951" y="162"/>
                  </a:lnTo>
                  <a:lnTo>
                    <a:pt x="974" y="177"/>
                  </a:lnTo>
                  <a:lnTo>
                    <a:pt x="996" y="194"/>
                  </a:lnTo>
                  <a:lnTo>
                    <a:pt x="1018" y="213"/>
                  </a:lnTo>
                  <a:lnTo>
                    <a:pt x="1039" y="232"/>
                  </a:lnTo>
                  <a:lnTo>
                    <a:pt x="1039" y="234"/>
                  </a:lnTo>
                  <a:lnTo>
                    <a:pt x="1041" y="234"/>
                  </a:lnTo>
                  <a:lnTo>
                    <a:pt x="1041" y="236"/>
                  </a:lnTo>
                  <a:lnTo>
                    <a:pt x="1042" y="237"/>
                  </a:lnTo>
                  <a:lnTo>
                    <a:pt x="1130" y="237"/>
                  </a:lnTo>
                  <a:lnTo>
                    <a:pt x="1120" y="224"/>
                  </a:lnTo>
                  <a:lnTo>
                    <a:pt x="1108" y="212"/>
                  </a:lnTo>
                  <a:lnTo>
                    <a:pt x="1097" y="198"/>
                  </a:lnTo>
                  <a:lnTo>
                    <a:pt x="1085" y="186"/>
                  </a:lnTo>
                  <a:lnTo>
                    <a:pt x="1063" y="163"/>
                  </a:lnTo>
                  <a:lnTo>
                    <a:pt x="1039" y="143"/>
                  </a:lnTo>
                  <a:lnTo>
                    <a:pt x="1013" y="124"/>
                  </a:lnTo>
                  <a:lnTo>
                    <a:pt x="987" y="107"/>
                  </a:lnTo>
                  <a:lnTo>
                    <a:pt x="961" y="89"/>
                  </a:lnTo>
                  <a:lnTo>
                    <a:pt x="934" y="74"/>
                  </a:lnTo>
                  <a:lnTo>
                    <a:pt x="906" y="60"/>
                  </a:lnTo>
                  <a:lnTo>
                    <a:pt x="877" y="48"/>
                  </a:lnTo>
                  <a:lnTo>
                    <a:pt x="848" y="36"/>
                  </a:lnTo>
                  <a:lnTo>
                    <a:pt x="819" y="28"/>
                  </a:lnTo>
                  <a:lnTo>
                    <a:pt x="788" y="19"/>
                  </a:lnTo>
                  <a:lnTo>
                    <a:pt x="759" y="12"/>
                  </a:lnTo>
                  <a:lnTo>
                    <a:pt x="726" y="7"/>
                  </a:lnTo>
                  <a:lnTo>
                    <a:pt x="695" y="3"/>
                  </a:lnTo>
                  <a:lnTo>
                    <a:pt x="664" y="0"/>
                  </a:lnTo>
                  <a:lnTo>
                    <a:pt x="631" y="0"/>
                  </a:lnTo>
                  <a:lnTo>
                    <a:pt x="568" y="3"/>
                  </a:lnTo>
                  <a:lnTo>
                    <a:pt x="504" y="12"/>
                  </a:lnTo>
                  <a:lnTo>
                    <a:pt x="444" y="28"/>
                  </a:lnTo>
                  <a:lnTo>
                    <a:pt x="385" y="48"/>
                  </a:lnTo>
                  <a:lnTo>
                    <a:pt x="330" y="74"/>
                  </a:lnTo>
                  <a:lnTo>
                    <a:pt x="279" y="105"/>
                  </a:lnTo>
                  <a:lnTo>
                    <a:pt x="231" y="141"/>
                  </a:lnTo>
                  <a:lnTo>
                    <a:pt x="186" y="181"/>
                  </a:lnTo>
                  <a:lnTo>
                    <a:pt x="145" y="225"/>
                  </a:lnTo>
                  <a:lnTo>
                    <a:pt x="109" y="272"/>
                  </a:lnTo>
                  <a:lnTo>
                    <a:pt x="76" y="323"/>
                  </a:lnTo>
                  <a:lnTo>
                    <a:pt x="50" y="377"/>
                  </a:lnTo>
                  <a:lnTo>
                    <a:pt x="30" y="434"/>
                  </a:lnTo>
                  <a:lnTo>
                    <a:pt x="12" y="494"/>
                  </a:lnTo>
                  <a:lnTo>
                    <a:pt x="4" y="554"/>
                  </a:lnTo>
                  <a:lnTo>
                    <a:pt x="0" y="618"/>
                  </a:lnTo>
                  <a:lnTo>
                    <a:pt x="4" y="683"/>
                  </a:lnTo>
                  <a:lnTo>
                    <a:pt x="14" y="747"/>
                  </a:lnTo>
                  <a:lnTo>
                    <a:pt x="31" y="809"/>
                  </a:lnTo>
                  <a:lnTo>
                    <a:pt x="55" y="867"/>
                  </a:lnTo>
                  <a:lnTo>
                    <a:pt x="85" y="924"/>
                  </a:lnTo>
                  <a:lnTo>
                    <a:pt x="121" y="979"/>
                  </a:lnTo>
                  <a:lnTo>
                    <a:pt x="162" y="1029"/>
                  </a:lnTo>
                  <a:lnTo>
                    <a:pt x="208" y="1073"/>
                  </a:lnTo>
                  <a:lnTo>
                    <a:pt x="232" y="1104"/>
                  </a:lnTo>
                  <a:lnTo>
                    <a:pt x="263" y="1149"/>
                  </a:lnTo>
                  <a:lnTo>
                    <a:pt x="298" y="1204"/>
                  </a:lnTo>
                  <a:lnTo>
                    <a:pt x="334" y="1266"/>
                  </a:lnTo>
                  <a:lnTo>
                    <a:pt x="367" y="1335"/>
                  </a:lnTo>
                  <a:lnTo>
                    <a:pt x="394" y="1407"/>
                  </a:lnTo>
                  <a:lnTo>
                    <a:pt x="411" y="1481"/>
                  </a:lnTo>
                  <a:lnTo>
                    <a:pt x="416" y="1553"/>
                  </a:lnTo>
                  <a:lnTo>
                    <a:pt x="416" y="1588"/>
                  </a:lnTo>
                  <a:lnTo>
                    <a:pt x="857" y="1588"/>
                  </a:lnTo>
                  <a:lnTo>
                    <a:pt x="855" y="1553"/>
                  </a:lnTo>
                  <a:lnTo>
                    <a:pt x="863" y="1466"/>
                  </a:lnTo>
                  <a:lnTo>
                    <a:pt x="888" y="1376"/>
                  </a:lnTo>
                  <a:lnTo>
                    <a:pt x="925" y="1292"/>
                  </a:lnTo>
                  <a:lnTo>
                    <a:pt x="968" y="1213"/>
                  </a:lnTo>
                  <a:lnTo>
                    <a:pt x="1011" y="1146"/>
                  </a:lnTo>
                  <a:lnTo>
                    <a:pt x="1049" y="1092"/>
                  </a:lnTo>
                  <a:lnTo>
                    <a:pt x="1077" y="1058"/>
                  </a:lnTo>
                  <a:lnTo>
                    <a:pt x="1089" y="1044"/>
                  </a:lnTo>
                  <a:lnTo>
                    <a:pt x="1090" y="1043"/>
                  </a:lnTo>
                  <a:lnTo>
                    <a:pt x="1102" y="1029"/>
                  </a:lnTo>
                  <a:lnTo>
                    <a:pt x="1115" y="1017"/>
                  </a:lnTo>
                  <a:lnTo>
                    <a:pt x="1125" y="1003"/>
                  </a:lnTo>
                  <a:lnTo>
                    <a:pt x="1137" y="989"/>
                  </a:lnTo>
                  <a:lnTo>
                    <a:pt x="1147" y="977"/>
                  </a:lnTo>
                  <a:lnTo>
                    <a:pt x="1147" y="977"/>
                  </a:lnTo>
                  <a:lnTo>
                    <a:pt x="1147" y="977"/>
                  </a:lnTo>
                  <a:lnTo>
                    <a:pt x="1145" y="977"/>
                  </a:lnTo>
                  <a:lnTo>
                    <a:pt x="1145" y="977"/>
                  </a:lnTo>
                  <a:lnTo>
                    <a:pt x="1173" y="938"/>
                  </a:lnTo>
                  <a:lnTo>
                    <a:pt x="1197" y="895"/>
                  </a:lnTo>
                  <a:lnTo>
                    <a:pt x="1218" y="852"/>
                  </a:lnTo>
                  <a:lnTo>
                    <a:pt x="1233" y="807"/>
                  </a:lnTo>
                  <a:lnTo>
                    <a:pt x="1247" y="760"/>
                  </a:lnTo>
                  <a:lnTo>
                    <a:pt x="1257" y="714"/>
                  </a:lnTo>
                  <a:lnTo>
                    <a:pt x="1262" y="666"/>
                  </a:lnTo>
                  <a:lnTo>
                    <a:pt x="1264" y="618"/>
                  </a:lnTo>
                  <a:lnTo>
                    <a:pt x="1261" y="568"/>
                  </a:lnTo>
                  <a:lnTo>
                    <a:pt x="1254" y="518"/>
                  </a:lnTo>
                  <a:lnTo>
                    <a:pt x="1242" y="466"/>
                  </a:lnTo>
                  <a:lnTo>
                    <a:pt x="1226" y="416"/>
                  </a:lnTo>
                  <a:lnTo>
                    <a:pt x="1206" y="368"/>
                  </a:lnTo>
                  <a:lnTo>
                    <a:pt x="1183" y="322"/>
                  </a:lnTo>
                  <a:lnTo>
                    <a:pt x="1158" y="279"/>
                  </a:lnTo>
                  <a:lnTo>
                    <a:pt x="1130" y="237"/>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9" name="Freeform 23"/>
            <p:cNvSpPr>
              <a:spLocks/>
            </p:cNvSpPr>
            <p:nvPr/>
          </p:nvSpPr>
          <p:spPr bwMode="auto">
            <a:xfrm>
              <a:off x="1226820" y="6037898"/>
              <a:ext cx="252413" cy="68263"/>
            </a:xfrm>
            <a:custGeom>
              <a:avLst/>
              <a:gdLst/>
              <a:ahLst/>
              <a:cxnLst>
                <a:cxn ang="0">
                  <a:pos x="299" y="43"/>
                </a:cxn>
                <a:cxn ang="0">
                  <a:pos x="308" y="39"/>
                </a:cxn>
                <a:cxn ang="0">
                  <a:pos x="315" y="34"/>
                </a:cxn>
                <a:cxn ang="0">
                  <a:pos x="318" y="26"/>
                </a:cxn>
                <a:cxn ang="0">
                  <a:pos x="318" y="17"/>
                </a:cxn>
                <a:cxn ang="0">
                  <a:pos x="318" y="17"/>
                </a:cxn>
                <a:cxn ang="0">
                  <a:pos x="315" y="8"/>
                </a:cxn>
                <a:cxn ang="0">
                  <a:pos x="310" y="3"/>
                </a:cxn>
                <a:cxn ang="0">
                  <a:pos x="303" y="0"/>
                </a:cxn>
                <a:cxn ang="0">
                  <a:pos x="294" y="0"/>
                </a:cxn>
                <a:cxn ang="0">
                  <a:pos x="19" y="43"/>
                </a:cxn>
                <a:cxn ang="0">
                  <a:pos x="10" y="46"/>
                </a:cxn>
                <a:cxn ang="0">
                  <a:pos x="5" y="51"/>
                </a:cxn>
                <a:cxn ang="0">
                  <a:pos x="0" y="58"/>
                </a:cxn>
                <a:cxn ang="0">
                  <a:pos x="0" y="67"/>
                </a:cxn>
                <a:cxn ang="0">
                  <a:pos x="0" y="67"/>
                </a:cxn>
                <a:cxn ang="0">
                  <a:pos x="3" y="76"/>
                </a:cxn>
                <a:cxn ang="0">
                  <a:pos x="9" y="81"/>
                </a:cxn>
                <a:cxn ang="0">
                  <a:pos x="17" y="86"/>
                </a:cxn>
                <a:cxn ang="0">
                  <a:pos x="26" y="86"/>
                </a:cxn>
                <a:cxn ang="0">
                  <a:pos x="299" y="43"/>
                </a:cxn>
              </a:cxnLst>
              <a:rect l="0" t="0" r="r" b="b"/>
              <a:pathLst>
                <a:path w="318" h="86">
                  <a:moveTo>
                    <a:pt x="299" y="43"/>
                  </a:moveTo>
                  <a:lnTo>
                    <a:pt x="308" y="39"/>
                  </a:lnTo>
                  <a:lnTo>
                    <a:pt x="315" y="34"/>
                  </a:lnTo>
                  <a:lnTo>
                    <a:pt x="318" y="26"/>
                  </a:lnTo>
                  <a:lnTo>
                    <a:pt x="318" y="17"/>
                  </a:lnTo>
                  <a:lnTo>
                    <a:pt x="318" y="17"/>
                  </a:lnTo>
                  <a:lnTo>
                    <a:pt x="315" y="8"/>
                  </a:lnTo>
                  <a:lnTo>
                    <a:pt x="310" y="3"/>
                  </a:lnTo>
                  <a:lnTo>
                    <a:pt x="303" y="0"/>
                  </a:lnTo>
                  <a:lnTo>
                    <a:pt x="294" y="0"/>
                  </a:lnTo>
                  <a:lnTo>
                    <a:pt x="19" y="43"/>
                  </a:lnTo>
                  <a:lnTo>
                    <a:pt x="10" y="46"/>
                  </a:lnTo>
                  <a:lnTo>
                    <a:pt x="5" y="51"/>
                  </a:lnTo>
                  <a:lnTo>
                    <a:pt x="0" y="58"/>
                  </a:lnTo>
                  <a:lnTo>
                    <a:pt x="0" y="67"/>
                  </a:lnTo>
                  <a:lnTo>
                    <a:pt x="0" y="67"/>
                  </a:lnTo>
                  <a:lnTo>
                    <a:pt x="3" y="76"/>
                  </a:lnTo>
                  <a:lnTo>
                    <a:pt x="9" y="81"/>
                  </a:lnTo>
                  <a:lnTo>
                    <a:pt x="17" y="86"/>
                  </a:lnTo>
                  <a:lnTo>
                    <a:pt x="26" y="86"/>
                  </a:lnTo>
                  <a:lnTo>
                    <a:pt x="299" y="43"/>
                  </a:lnTo>
                  <a:close/>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20" name="Freeform 24"/>
            <p:cNvSpPr>
              <a:spLocks/>
            </p:cNvSpPr>
            <p:nvPr/>
          </p:nvSpPr>
          <p:spPr bwMode="auto">
            <a:xfrm>
              <a:off x="1226820" y="5955348"/>
              <a:ext cx="252413" cy="69850"/>
            </a:xfrm>
            <a:custGeom>
              <a:avLst/>
              <a:gdLst/>
              <a:ahLst/>
              <a:cxnLst>
                <a:cxn ang="0">
                  <a:pos x="299" y="43"/>
                </a:cxn>
                <a:cxn ang="0">
                  <a:pos x="308" y="39"/>
                </a:cxn>
                <a:cxn ang="0">
                  <a:pos x="315" y="34"/>
                </a:cxn>
                <a:cxn ang="0">
                  <a:pos x="318" y="27"/>
                </a:cxn>
                <a:cxn ang="0">
                  <a:pos x="318" y="19"/>
                </a:cxn>
                <a:cxn ang="0">
                  <a:pos x="318" y="19"/>
                </a:cxn>
                <a:cxn ang="0">
                  <a:pos x="315" y="10"/>
                </a:cxn>
                <a:cxn ang="0">
                  <a:pos x="310" y="3"/>
                </a:cxn>
                <a:cxn ang="0">
                  <a:pos x="303" y="0"/>
                </a:cxn>
                <a:cxn ang="0">
                  <a:pos x="294" y="0"/>
                </a:cxn>
                <a:cxn ang="0">
                  <a:pos x="19" y="43"/>
                </a:cxn>
                <a:cxn ang="0">
                  <a:pos x="10" y="46"/>
                </a:cxn>
                <a:cxn ang="0">
                  <a:pos x="5" y="51"/>
                </a:cxn>
                <a:cxn ang="0">
                  <a:pos x="0" y="60"/>
                </a:cxn>
                <a:cxn ang="0">
                  <a:pos x="0" y="68"/>
                </a:cxn>
                <a:cxn ang="0">
                  <a:pos x="0" y="68"/>
                </a:cxn>
                <a:cxn ang="0">
                  <a:pos x="3" y="77"/>
                </a:cxn>
                <a:cxn ang="0">
                  <a:pos x="9" y="82"/>
                </a:cxn>
                <a:cxn ang="0">
                  <a:pos x="17" y="87"/>
                </a:cxn>
                <a:cxn ang="0">
                  <a:pos x="26" y="87"/>
                </a:cxn>
                <a:cxn ang="0">
                  <a:pos x="299" y="43"/>
                </a:cxn>
              </a:cxnLst>
              <a:rect l="0" t="0" r="r" b="b"/>
              <a:pathLst>
                <a:path w="318" h="87">
                  <a:moveTo>
                    <a:pt x="299" y="43"/>
                  </a:moveTo>
                  <a:lnTo>
                    <a:pt x="308" y="39"/>
                  </a:lnTo>
                  <a:lnTo>
                    <a:pt x="315" y="34"/>
                  </a:lnTo>
                  <a:lnTo>
                    <a:pt x="318" y="27"/>
                  </a:lnTo>
                  <a:lnTo>
                    <a:pt x="318" y="19"/>
                  </a:lnTo>
                  <a:lnTo>
                    <a:pt x="318" y="19"/>
                  </a:lnTo>
                  <a:lnTo>
                    <a:pt x="315" y="10"/>
                  </a:lnTo>
                  <a:lnTo>
                    <a:pt x="310" y="3"/>
                  </a:lnTo>
                  <a:lnTo>
                    <a:pt x="303" y="0"/>
                  </a:lnTo>
                  <a:lnTo>
                    <a:pt x="294" y="0"/>
                  </a:lnTo>
                  <a:lnTo>
                    <a:pt x="19" y="43"/>
                  </a:lnTo>
                  <a:lnTo>
                    <a:pt x="10" y="46"/>
                  </a:lnTo>
                  <a:lnTo>
                    <a:pt x="5" y="51"/>
                  </a:lnTo>
                  <a:lnTo>
                    <a:pt x="0" y="60"/>
                  </a:lnTo>
                  <a:lnTo>
                    <a:pt x="0" y="68"/>
                  </a:lnTo>
                  <a:lnTo>
                    <a:pt x="0" y="68"/>
                  </a:lnTo>
                  <a:lnTo>
                    <a:pt x="3" y="77"/>
                  </a:lnTo>
                  <a:lnTo>
                    <a:pt x="9" y="82"/>
                  </a:lnTo>
                  <a:lnTo>
                    <a:pt x="17" y="87"/>
                  </a:lnTo>
                  <a:lnTo>
                    <a:pt x="26" y="87"/>
                  </a:lnTo>
                  <a:lnTo>
                    <a:pt x="299" y="43"/>
                  </a:lnTo>
                  <a:close/>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21" name="Freeform 25"/>
            <p:cNvSpPr>
              <a:spLocks/>
            </p:cNvSpPr>
            <p:nvPr/>
          </p:nvSpPr>
          <p:spPr bwMode="auto">
            <a:xfrm>
              <a:off x="1226820" y="6120448"/>
              <a:ext cx="252413" cy="68263"/>
            </a:xfrm>
            <a:custGeom>
              <a:avLst/>
              <a:gdLst/>
              <a:ahLst/>
              <a:cxnLst>
                <a:cxn ang="0">
                  <a:pos x="299" y="43"/>
                </a:cxn>
                <a:cxn ang="0">
                  <a:pos x="308" y="39"/>
                </a:cxn>
                <a:cxn ang="0">
                  <a:pos x="315" y="34"/>
                </a:cxn>
                <a:cxn ang="0">
                  <a:pos x="318" y="26"/>
                </a:cxn>
                <a:cxn ang="0">
                  <a:pos x="318" y="17"/>
                </a:cxn>
                <a:cxn ang="0">
                  <a:pos x="318" y="17"/>
                </a:cxn>
                <a:cxn ang="0">
                  <a:pos x="315" y="8"/>
                </a:cxn>
                <a:cxn ang="0">
                  <a:pos x="310" y="3"/>
                </a:cxn>
                <a:cxn ang="0">
                  <a:pos x="303" y="0"/>
                </a:cxn>
                <a:cxn ang="0">
                  <a:pos x="294" y="0"/>
                </a:cxn>
                <a:cxn ang="0">
                  <a:pos x="19" y="43"/>
                </a:cxn>
                <a:cxn ang="0">
                  <a:pos x="10" y="46"/>
                </a:cxn>
                <a:cxn ang="0">
                  <a:pos x="5" y="51"/>
                </a:cxn>
                <a:cxn ang="0">
                  <a:pos x="0" y="60"/>
                </a:cxn>
                <a:cxn ang="0">
                  <a:pos x="0" y="69"/>
                </a:cxn>
                <a:cxn ang="0">
                  <a:pos x="0" y="69"/>
                </a:cxn>
                <a:cxn ang="0">
                  <a:pos x="3" y="77"/>
                </a:cxn>
                <a:cxn ang="0">
                  <a:pos x="9" y="82"/>
                </a:cxn>
                <a:cxn ang="0">
                  <a:pos x="17" y="86"/>
                </a:cxn>
                <a:cxn ang="0">
                  <a:pos x="26" y="86"/>
                </a:cxn>
                <a:cxn ang="0">
                  <a:pos x="299" y="43"/>
                </a:cxn>
              </a:cxnLst>
              <a:rect l="0" t="0" r="r" b="b"/>
              <a:pathLst>
                <a:path w="318" h="86">
                  <a:moveTo>
                    <a:pt x="299" y="43"/>
                  </a:moveTo>
                  <a:lnTo>
                    <a:pt x="308" y="39"/>
                  </a:lnTo>
                  <a:lnTo>
                    <a:pt x="315" y="34"/>
                  </a:lnTo>
                  <a:lnTo>
                    <a:pt x="318" y="26"/>
                  </a:lnTo>
                  <a:lnTo>
                    <a:pt x="318" y="17"/>
                  </a:lnTo>
                  <a:lnTo>
                    <a:pt x="318" y="17"/>
                  </a:lnTo>
                  <a:lnTo>
                    <a:pt x="315" y="8"/>
                  </a:lnTo>
                  <a:lnTo>
                    <a:pt x="310" y="3"/>
                  </a:lnTo>
                  <a:lnTo>
                    <a:pt x="303" y="0"/>
                  </a:lnTo>
                  <a:lnTo>
                    <a:pt x="294" y="0"/>
                  </a:lnTo>
                  <a:lnTo>
                    <a:pt x="19" y="43"/>
                  </a:lnTo>
                  <a:lnTo>
                    <a:pt x="10" y="46"/>
                  </a:lnTo>
                  <a:lnTo>
                    <a:pt x="5" y="51"/>
                  </a:lnTo>
                  <a:lnTo>
                    <a:pt x="0" y="60"/>
                  </a:lnTo>
                  <a:lnTo>
                    <a:pt x="0" y="69"/>
                  </a:lnTo>
                  <a:lnTo>
                    <a:pt x="0" y="69"/>
                  </a:lnTo>
                  <a:lnTo>
                    <a:pt x="3" y="77"/>
                  </a:lnTo>
                  <a:lnTo>
                    <a:pt x="9" y="82"/>
                  </a:lnTo>
                  <a:lnTo>
                    <a:pt x="17" y="86"/>
                  </a:lnTo>
                  <a:lnTo>
                    <a:pt x="26" y="86"/>
                  </a:lnTo>
                  <a:lnTo>
                    <a:pt x="299" y="43"/>
                  </a:lnTo>
                  <a:close/>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cxnSp>
          <p:nvCxnSpPr>
            <p:cNvPr id="62" name="Straight Connector 61"/>
            <p:cNvCxnSpPr/>
            <p:nvPr/>
          </p:nvCxnSpPr>
          <p:spPr>
            <a:xfrm rot="5400000" flipH="1" flipV="1">
              <a:off x="1823085" y="4592955"/>
              <a:ext cx="243840" cy="236220"/>
            </a:xfrm>
            <a:prstGeom prst="line">
              <a:avLst/>
            </a:prstGeom>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1950720" y="4922520"/>
              <a:ext cx="297180" cy="91440"/>
            </a:xfrm>
            <a:prstGeom prst="line">
              <a:avLst/>
            </a:prstGeom>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1958340" y="5295900"/>
              <a:ext cx="259080" cy="68580"/>
            </a:xfrm>
            <a:prstGeom prst="line">
              <a:avLst/>
            </a:prstGeom>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71" name="Group 70"/>
            <p:cNvGrpSpPr/>
            <p:nvPr/>
          </p:nvGrpSpPr>
          <p:grpSpPr>
            <a:xfrm flipH="1">
              <a:off x="388620" y="4541520"/>
              <a:ext cx="487680" cy="822960"/>
              <a:chOff x="2705100" y="4175760"/>
              <a:chExt cx="487680" cy="822960"/>
            </a:xfrm>
            <a:solidFill>
              <a:schemeClr val="bg1">
                <a:lumMod val="75000"/>
              </a:schemeClr>
            </a:solidFill>
          </p:grpSpPr>
          <p:cxnSp>
            <p:nvCxnSpPr>
              <p:cNvPr id="68" name="Straight Connector 67"/>
              <p:cNvCxnSpPr/>
              <p:nvPr/>
            </p:nvCxnSpPr>
            <p:spPr>
              <a:xfrm rot="5400000" flipH="1" flipV="1">
                <a:off x="2701290" y="4179570"/>
                <a:ext cx="243840" cy="236220"/>
              </a:xfrm>
              <a:prstGeom prst="line">
                <a:avLst/>
              </a:prstGeom>
              <a:grpFill/>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2895600" y="4556760"/>
                <a:ext cx="297180" cy="91440"/>
              </a:xfrm>
              <a:prstGeom prst="line">
                <a:avLst/>
              </a:prstGeom>
              <a:grpFill/>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2903220" y="4930140"/>
                <a:ext cx="259080" cy="68580"/>
              </a:xfrm>
              <a:prstGeom prst="line">
                <a:avLst/>
              </a:prstGeom>
              <a:grpFill/>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562889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Section Header">
    <p:spTree>
      <p:nvGrpSpPr>
        <p:cNvPr id="1" name=""/>
        <p:cNvGrpSpPr/>
        <p:nvPr/>
      </p:nvGrpSpPr>
      <p:grpSpPr>
        <a:xfrm>
          <a:off x="0" y="0"/>
          <a:ext cx="0" cy="0"/>
          <a:chOff x="0" y="0"/>
          <a:chExt cx="0" cy="0"/>
        </a:xfrm>
      </p:grpSpPr>
      <p:cxnSp>
        <p:nvCxnSpPr>
          <p:cNvPr id="7" name="Straight Connector 6"/>
          <p:cNvCxnSpPr/>
          <p:nvPr/>
        </p:nvCxnSpPr>
        <p:spPr>
          <a:xfrm>
            <a:off x="1333500" y="3429000"/>
            <a:ext cx="7810500" cy="0"/>
          </a:xfrm>
          <a:prstGeom prst="line">
            <a:avLst/>
          </a:prstGeom>
          <a:ln w="9525">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0" y="0"/>
            <a:ext cx="13716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sp>
        <p:nvSpPr>
          <p:cNvPr id="2" name="Title 1"/>
          <p:cNvSpPr>
            <a:spLocks noGrp="1"/>
          </p:cNvSpPr>
          <p:nvPr>
            <p:ph type="title"/>
          </p:nvPr>
        </p:nvSpPr>
        <p:spPr>
          <a:xfrm>
            <a:off x="1371600" y="2747963"/>
            <a:ext cx="7772400" cy="681038"/>
          </a:xfrm>
          <a:noFill/>
        </p:spPr>
        <p:txBody>
          <a:bodyPr vert="horz" lIns="91440" tIns="45720" rIns="91440" bIns="45720" rtlCol="0" anchor="b">
            <a:noAutofit/>
          </a:bodyPr>
          <a:lstStyle>
            <a:lvl1pPr marL="0" algn="l" defTabSz="342900" rtl="0" eaLnBrk="1" latinLnBrk="0" hangingPunct="1">
              <a:spcBef>
                <a:spcPct val="0"/>
              </a:spcBef>
              <a:buNone/>
              <a:defRPr lang="en-US" sz="1800" b="1" kern="1200" cap="none" baseline="0" dirty="0" smtClean="0">
                <a:solidFill>
                  <a:srgbClr val="005490"/>
                </a:solidFill>
                <a:latin typeface="+mj-lt"/>
                <a:ea typeface="+mj-ea"/>
                <a:cs typeface="+mj-cs"/>
              </a:defRPr>
            </a:lvl1pPr>
          </a:lstStyle>
          <a:p>
            <a:r>
              <a:rPr lang="en-US"/>
              <a:t>Click to edit Master title style</a:t>
            </a:r>
            <a:endParaRPr lang="en-US" dirty="0"/>
          </a:p>
        </p:txBody>
      </p:sp>
      <p:grpSp>
        <p:nvGrpSpPr>
          <p:cNvPr id="40" name="Group 39"/>
          <p:cNvGrpSpPr/>
          <p:nvPr/>
        </p:nvGrpSpPr>
        <p:grpSpPr>
          <a:xfrm>
            <a:off x="442742" y="4285373"/>
            <a:ext cx="1960685" cy="1960685"/>
            <a:chOff x="442741" y="4285371"/>
            <a:chExt cx="1960685" cy="1960685"/>
          </a:xfrm>
        </p:grpSpPr>
        <p:sp>
          <p:nvSpPr>
            <p:cNvPr id="26" name="Freeform 25"/>
            <p:cNvSpPr/>
            <p:nvPr/>
          </p:nvSpPr>
          <p:spPr>
            <a:xfrm>
              <a:off x="442741" y="4285371"/>
              <a:ext cx="1960685" cy="1960685"/>
            </a:xfrm>
            <a:custGeom>
              <a:avLst/>
              <a:gdLst>
                <a:gd name="connsiteX0" fmla="*/ 1586556 w 2235200"/>
                <a:gd name="connsiteY0" fmla="*/ 356378 h 2235200"/>
                <a:gd name="connsiteX1" fmla="*/ 1760420 w 2235200"/>
                <a:gd name="connsiteY1" fmla="*/ 210482 h 2235200"/>
                <a:gd name="connsiteX2" fmla="*/ 1899316 w 2235200"/>
                <a:gd name="connsiteY2" fmla="*/ 327030 h 2235200"/>
                <a:gd name="connsiteX3" fmla="*/ 1785827 w 2235200"/>
                <a:gd name="connsiteY3" fmla="*/ 523587 h 2235200"/>
                <a:gd name="connsiteX4" fmla="*/ 1966146 w 2235200"/>
                <a:gd name="connsiteY4" fmla="*/ 835910 h 2235200"/>
                <a:gd name="connsiteX5" fmla="*/ 2193113 w 2235200"/>
                <a:gd name="connsiteY5" fmla="*/ 835904 h 2235200"/>
                <a:gd name="connsiteX6" fmla="*/ 2224597 w 2235200"/>
                <a:gd name="connsiteY6" fmla="*/ 1014466 h 2235200"/>
                <a:gd name="connsiteX7" fmla="*/ 2011316 w 2235200"/>
                <a:gd name="connsiteY7" fmla="*/ 1092087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1 w 2235200"/>
                <a:gd name="connsiteY12" fmla="*/ 1904338 h 2235200"/>
                <a:gd name="connsiteX13" fmla="*/ 1581779 w 2235200"/>
                <a:gd name="connsiteY13" fmla="*/ 2127856 h 2235200"/>
                <a:gd name="connsiteX14" fmla="*/ 1411397 w 2235200"/>
                <a:gd name="connsiteY14" fmla="*/ 2189870 h 2235200"/>
                <a:gd name="connsiteX15" fmla="*/ 1297919 w 2235200"/>
                <a:gd name="connsiteY15" fmla="*/ 1993308 h 2235200"/>
                <a:gd name="connsiteX16" fmla="*/ 937280 w 2235200"/>
                <a:gd name="connsiteY16" fmla="*/ 1993308 h 2235200"/>
                <a:gd name="connsiteX17" fmla="*/ 823803 w 2235200"/>
                <a:gd name="connsiteY17" fmla="*/ 2189870 h 2235200"/>
                <a:gd name="connsiteX18" fmla="*/ 653421 w 2235200"/>
                <a:gd name="connsiteY18" fmla="*/ 2127856 h 2235200"/>
                <a:gd name="connsiteX19" fmla="*/ 692839 w 2235200"/>
                <a:gd name="connsiteY19" fmla="*/ 1904338 h 2235200"/>
                <a:gd name="connsiteX20" fmla="*/ 416573 w 2235200"/>
                <a:gd name="connsiteY20" fmla="*/ 1672523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7 h 2235200"/>
                <a:gd name="connsiteX25" fmla="*/ 10603 w 2235200"/>
                <a:gd name="connsiteY25" fmla="*/ 1014466 h 2235200"/>
                <a:gd name="connsiteX26" fmla="*/ 42087 w 2235200"/>
                <a:gd name="connsiteY26" fmla="*/ 835904 h 2235200"/>
                <a:gd name="connsiteX27" fmla="*/ 269055 w 2235200"/>
                <a:gd name="connsiteY27" fmla="*/ 835909 h 2235200"/>
                <a:gd name="connsiteX28" fmla="*/ 449375 w 2235200"/>
                <a:gd name="connsiteY28" fmla="*/ 523587 h 2235200"/>
                <a:gd name="connsiteX29" fmla="*/ 335884 w 2235200"/>
                <a:gd name="connsiteY29" fmla="*/ 327030 h 2235200"/>
                <a:gd name="connsiteX30" fmla="*/ 474780 w 2235200"/>
                <a:gd name="connsiteY30" fmla="*/ 210482 h 2235200"/>
                <a:gd name="connsiteX31" fmla="*/ 648644 w 2235200"/>
                <a:gd name="connsiteY31" fmla="*/ 356378 h 2235200"/>
                <a:gd name="connsiteX32" fmla="*/ 987534 w 2235200"/>
                <a:gd name="connsiteY32" fmla="*/ 233033 h 2235200"/>
                <a:gd name="connsiteX33" fmla="*/ 1026941 w 2235200"/>
                <a:gd name="connsiteY33" fmla="*/ 9511 h 2235200"/>
                <a:gd name="connsiteX34" fmla="*/ 1208259 w 2235200"/>
                <a:gd name="connsiteY34" fmla="*/ 9511 h 2235200"/>
                <a:gd name="connsiteX35" fmla="*/ 1247666 w 2235200"/>
                <a:gd name="connsiteY35" fmla="*/ 233031 h 2235200"/>
                <a:gd name="connsiteX36" fmla="*/ 1586556 w 2235200"/>
                <a:gd name="connsiteY36" fmla="*/ 356377 h 2235200"/>
                <a:gd name="connsiteX37" fmla="*/ 1586556 w 2235200"/>
                <a:gd name="connsiteY37" fmla="*/ 356378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235200" h="2235200">
                  <a:moveTo>
                    <a:pt x="1586556" y="356378"/>
                  </a:moveTo>
                  <a:lnTo>
                    <a:pt x="1760420" y="210482"/>
                  </a:lnTo>
                  <a:lnTo>
                    <a:pt x="1899316" y="327030"/>
                  </a:lnTo>
                  <a:lnTo>
                    <a:pt x="1785827" y="523587"/>
                  </a:lnTo>
                  <a:cubicBezTo>
                    <a:pt x="1866524" y="614366"/>
                    <a:pt x="1927878" y="720635"/>
                    <a:pt x="1966146" y="835910"/>
                  </a:cubicBezTo>
                  <a:lnTo>
                    <a:pt x="2193113" y="835904"/>
                  </a:lnTo>
                  <a:lnTo>
                    <a:pt x="2224597" y="1014466"/>
                  </a:lnTo>
                  <a:lnTo>
                    <a:pt x="2011316" y="1092087"/>
                  </a:lnTo>
                  <a:cubicBezTo>
                    <a:pt x="2014782" y="1213498"/>
                    <a:pt x="1993474" y="1334342"/>
                    <a:pt x="1948692" y="1447245"/>
                  </a:cubicBezTo>
                  <a:lnTo>
                    <a:pt x="2122562" y="1593132"/>
                  </a:lnTo>
                  <a:lnTo>
                    <a:pt x="2031904" y="1750157"/>
                  </a:lnTo>
                  <a:lnTo>
                    <a:pt x="1818627" y="1672524"/>
                  </a:lnTo>
                  <a:cubicBezTo>
                    <a:pt x="1743240" y="1767759"/>
                    <a:pt x="1649240" y="1846635"/>
                    <a:pt x="1542361" y="1904338"/>
                  </a:cubicBezTo>
                  <a:lnTo>
                    <a:pt x="1581779" y="2127856"/>
                  </a:lnTo>
                  <a:lnTo>
                    <a:pt x="1411397" y="2189870"/>
                  </a:lnTo>
                  <a:lnTo>
                    <a:pt x="1297919" y="1993308"/>
                  </a:lnTo>
                  <a:cubicBezTo>
                    <a:pt x="1178954" y="2017804"/>
                    <a:pt x="1056245" y="2017804"/>
                    <a:pt x="937280" y="1993308"/>
                  </a:cubicBezTo>
                  <a:lnTo>
                    <a:pt x="823803" y="2189870"/>
                  </a:lnTo>
                  <a:lnTo>
                    <a:pt x="653421" y="2127856"/>
                  </a:lnTo>
                  <a:lnTo>
                    <a:pt x="692839" y="1904338"/>
                  </a:lnTo>
                  <a:cubicBezTo>
                    <a:pt x="585960" y="1846634"/>
                    <a:pt x="491960" y="1767758"/>
                    <a:pt x="416573" y="1672523"/>
                  </a:cubicBezTo>
                  <a:lnTo>
                    <a:pt x="203296" y="1750157"/>
                  </a:lnTo>
                  <a:lnTo>
                    <a:pt x="112638" y="1593132"/>
                  </a:lnTo>
                  <a:lnTo>
                    <a:pt x="286508" y="1447245"/>
                  </a:lnTo>
                  <a:cubicBezTo>
                    <a:pt x="241726" y="1334342"/>
                    <a:pt x="220418" y="1213498"/>
                    <a:pt x="223884" y="1092087"/>
                  </a:cubicBezTo>
                  <a:lnTo>
                    <a:pt x="10603" y="1014466"/>
                  </a:lnTo>
                  <a:lnTo>
                    <a:pt x="42087" y="835904"/>
                  </a:lnTo>
                  <a:lnTo>
                    <a:pt x="269055" y="835909"/>
                  </a:lnTo>
                  <a:cubicBezTo>
                    <a:pt x="307323" y="720634"/>
                    <a:pt x="368678" y="614365"/>
                    <a:pt x="449375" y="523587"/>
                  </a:cubicBezTo>
                  <a:lnTo>
                    <a:pt x="335884" y="327030"/>
                  </a:lnTo>
                  <a:lnTo>
                    <a:pt x="474780" y="210482"/>
                  </a:lnTo>
                  <a:lnTo>
                    <a:pt x="648644" y="356378"/>
                  </a:lnTo>
                  <a:cubicBezTo>
                    <a:pt x="752056" y="292671"/>
                    <a:pt x="867365" y="250702"/>
                    <a:pt x="987534" y="233033"/>
                  </a:cubicBezTo>
                  <a:lnTo>
                    <a:pt x="1026941" y="9511"/>
                  </a:lnTo>
                  <a:lnTo>
                    <a:pt x="1208259" y="9511"/>
                  </a:lnTo>
                  <a:lnTo>
                    <a:pt x="1247666" y="233031"/>
                  </a:lnTo>
                  <a:cubicBezTo>
                    <a:pt x="1367835" y="250700"/>
                    <a:pt x="1483143" y="292669"/>
                    <a:pt x="1586556" y="356377"/>
                  </a:cubicBezTo>
                  <a:lnTo>
                    <a:pt x="1586556" y="356378"/>
                  </a:lnTo>
                  <a:close/>
                </a:path>
              </a:pathLst>
            </a:custGeom>
            <a:solidFill>
              <a:schemeClr val="bg1">
                <a:lumMod val="8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31923" tIns="606137" rIns="531923" bIns="645226" numCol="1" spcCol="1270" anchor="ctr" anchorCtr="0">
              <a:noAutofit/>
            </a:bodyPr>
            <a:lstStyle/>
            <a:p>
              <a:pPr lvl="0" algn="ctr" defTabSz="2166938">
                <a:lnSpc>
                  <a:spcPct val="90000"/>
                </a:lnSpc>
                <a:spcBef>
                  <a:spcPct val="0"/>
                </a:spcBef>
                <a:spcAft>
                  <a:spcPct val="35000"/>
                </a:spcAft>
              </a:pPr>
              <a:endParaRPr lang="en-US" sz="4875" kern="1200" dirty="0"/>
            </a:p>
          </p:txBody>
        </p:sp>
        <p:sp>
          <p:nvSpPr>
            <p:cNvPr id="32" name="Oval 31"/>
            <p:cNvSpPr/>
            <p:nvPr/>
          </p:nvSpPr>
          <p:spPr>
            <a:xfrm>
              <a:off x="744121" y="4586751"/>
              <a:ext cx="1357924" cy="135792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grpSp>
        <p:nvGrpSpPr>
          <p:cNvPr id="37" name="Group 36"/>
          <p:cNvGrpSpPr/>
          <p:nvPr/>
        </p:nvGrpSpPr>
        <p:grpSpPr>
          <a:xfrm>
            <a:off x="1035538" y="5524500"/>
            <a:ext cx="297962" cy="297962"/>
            <a:chOff x="1035538" y="5524500"/>
            <a:chExt cx="297962" cy="297962"/>
          </a:xfrm>
        </p:grpSpPr>
        <p:sp>
          <p:nvSpPr>
            <p:cNvPr id="34" name="Oval 33"/>
            <p:cNvSpPr/>
            <p:nvPr/>
          </p:nvSpPr>
          <p:spPr>
            <a:xfrm>
              <a:off x="1035538" y="5524500"/>
              <a:ext cx="297962" cy="297962"/>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36" name="Straight Connector 35"/>
            <p:cNvCxnSpPr/>
            <p:nvPr/>
          </p:nvCxnSpPr>
          <p:spPr>
            <a:xfrm flipV="1">
              <a:off x="1089269" y="5670306"/>
              <a:ext cx="190500" cy="6350"/>
            </a:xfrm>
            <a:prstGeom prst="line">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grpSp>
      <p:sp>
        <p:nvSpPr>
          <p:cNvPr id="28" name="Freeform 27"/>
          <p:cNvSpPr/>
          <p:nvPr/>
        </p:nvSpPr>
        <p:spPr>
          <a:xfrm rot="727318">
            <a:off x="1256180" y="4771195"/>
            <a:ext cx="345956" cy="345956"/>
          </a:xfrm>
          <a:custGeom>
            <a:avLst/>
            <a:gdLst>
              <a:gd name="connsiteX0" fmla="*/ 1191776 w 1592756"/>
              <a:gd name="connsiteY0" fmla="*/ 403406 h 1592756"/>
              <a:gd name="connsiteX1" fmla="*/ 1426761 w 1592756"/>
              <a:gd name="connsiteY1" fmla="*/ 332586 h 1592756"/>
              <a:gd name="connsiteX2" fmla="*/ 1513227 w 1592756"/>
              <a:gd name="connsiteY2" fmla="*/ 482349 h 1592756"/>
              <a:gd name="connsiteX3" fmla="*/ 1334402 w 1592756"/>
              <a:gd name="connsiteY3" fmla="*/ 650442 h 1592756"/>
              <a:gd name="connsiteX4" fmla="*/ 1334402 w 1592756"/>
              <a:gd name="connsiteY4" fmla="*/ 942315 h 1592756"/>
              <a:gd name="connsiteX5" fmla="*/ 1513227 w 1592756"/>
              <a:gd name="connsiteY5" fmla="*/ 1110407 h 1592756"/>
              <a:gd name="connsiteX6" fmla="*/ 1426761 w 1592756"/>
              <a:gd name="connsiteY6" fmla="*/ 1260170 h 1592756"/>
              <a:gd name="connsiteX7" fmla="*/ 1191776 w 1592756"/>
              <a:gd name="connsiteY7" fmla="*/ 1189350 h 1592756"/>
              <a:gd name="connsiteX8" fmla="*/ 939005 w 1592756"/>
              <a:gd name="connsiteY8" fmla="*/ 1335287 h 1592756"/>
              <a:gd name="connsiteX9" fmla="*/ 882845 w 1592756"/>
              <a:gd name="connsiteY9" fmla="*/ 1574202 h 1592756"/>
              <a:gd name="connsiteX10" fmla="*/ 709911 w 1592756"/>
              <a:gd name="connsiteY10" fmla="*/ 1574202 h 1592756"/>
              <a:gd name="connsiteX11" fmla="*/ 653751 w 1592756"/>
              <a:gd name="connsiteY11" fmla="*/ 1335288 h 1592756"/>
              <a:gd name="connsiteX12" fmla="*/ 400980 w 1592756"/>
              <a:gd name="connsiteY12" fmla="*/ 1189350 h 1592756"/>
              <a:gd name="connsiteX13" fmla="*/ 165995 w 1592756"/>
              <a:gd name="connsiteY13" fmla="*/ 1260170 h 1592756"/>
              <a:gd name="connsiteX14" fmla="*/ 79529 w 1592756"/>
              <a:gd name="connsiteY14" fmla="*/ 1110407 h 1592756"/>
              <a:gd name="connsiteX15" fmla="*/ 258354 w 1592756"/>
              <a:gd name="connsiteY15" fmla="*/ 942314 h 1592756"/>
              <a:gd name="connsiteX16" fmla="*/ 258354 w 1592756"/>
              <a:gd name="connsiteY16" fmla="*/ 650441 h 1592756"/>
              <a:gd name="connsiteX17" fmla="*/ 79529 w 1592756"/>
              <a:gd name="connsiteY17" fmla="*/ 482349 h 1592756"/>
              <a:gd name="connsiteX18" fmla="*/ 165995 w 1592756"/>
              <a:gd name="connsiteY18" fmla="*/ 332586 h 1592756"/>
              <a:gd name="connsiteX19" fmla="*/ 400980 w 1592756"/>
              <a:gd name="connsiteY19" fmla="*/ 403406 h 1592756"/>
              <a:gd name="connsiteX20" fmla="*/ 653751 w 1592756"/>
              <a:gd name="connsiteY20" fmla="*/ 257469 h 1592756"/>
              <a:gd name="connsiteX21" fmla="*/ 709911 w 1592756"/>
              <a:gd name="connsiteY21" fmla="*/ 18554 h 1592756"/>
              <a:gd name="connsiteX22" fmla="*/ 882845 w 1592756"/>
              <a:gd name="connsiteY22" fmla="*/ 18554 h 1592756"/>
              <a:gd name="connsiteX23" fmla="*/ 939005 w 1592756"/>
              <a:gd name="connsiteY23" fmla="*/ 257468 h 1592756"/>
              <a:gd name="connsiteX24" fmla="*/ 1191776 w 1592756"/>
              <a:gd name="connsiteY24" fmla="*/ 403406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4" y="402893"/>
                </a:moveTo>
                <a:lnTo>
                  <a:pt x="1195535" y="297381"/>
                </a:lnTo>
                <a:lnTo>
                  <a:pt x="1295377" y="397223"/>
                </a:lnTo>
                <a:lnTo>
                  <a:pt x="1189864" y="567584"/>
                </a:lnTo>
                <a:cubicBezTo>
                  <a:pt x="1230502" y="637475"/>
                  <a:pt x="1251792" y="716930"/>
                  <a:pt x="1251544" y="797777"/>
                </a:cubicBezTo>
                <a:lnTo>
                  <a:pt x="1428101" y="892557"/>
                </a:lnTo>
                <a:lnTo>
                  <a:pt x="1391556" y="1028944"/>
                </a:lnTo>
                <a:lnTo>
                  <a:pt x="1191263" y="1022748"/>
                </a:lnTo>
                <a:cubicBezTo>
                  <a:pt x="1151055" y="1092888"/>
                  <a:pt x="1092889" y="1151054"/>
                  <a:pt x="1022749" y="1191261"/>
                </a:cubicBezTo>
                <a:lnTo>
                  <a:pt x="1028946" y="1391556"/>
                </a:lnTo>
                <a:lnTo>
                  <a:pt x="892557" y="1428101"/>
                </a:lnTo>
                <a:lnTo>
                  <a:pt x="797777" y="1251543"/>
                </a:lnTo>
                <a:cubicBezTo>
                  <a:pt x="716929" y="1251792"/>
                  <a:pt x="637474" y="1230502"/>
                  <a:pt x="567582" y="1189863"/>
                </a:cubicBezTo>
                <a:lnTo>
                  <a:pt x="397221" y="1295375"/>
                </a:lnTo>
                <a:lnTo>
                  <a:pt x="297379" y="1195533"/>
                </a:lnTo>
                <a:lnTo>
                  <a:pt x="402892" y="1025172"/>
                </a:lnTo>
                <a:cubicBezTo>
                  <a:pt x="362254" y="955281"/>
                  <a:pt x="340964" y="875826"/>
                  <a:pt x="341212" y="794979"/>
                </a:cubicBezTo>
                <a:lnTo>
                  <a:pt x="164655" y="700199"/>
                </a:lnTo>
                <a:lnTo>
                  <a:pt x="201200" y="563812"/>
                </a:lnTo>
                <a:lnTo>
                  <a:pt x="401493" y="570008"/>
                </a:lnTo>
                <a:cubicBezTo>
                  <a:pt x="441701" y="499868"/>
                  <a:pt x="499867" y="441702"/>
                  <a:pt x="570007" y="401495"/>
                </a:cubicBezTo>
                <a:lnTo>
                  <a:pt x="563810" y="201200"/>
                </a:lnTo>
                <a:lnTo>
                  <a:pt x="700199" y="164655"/>
                </a:lnTo>
                <a:lnTo>
                  <a:pt x="794979" y="341213"/>
                </a:lnTo>
                <a:cubicBezTo>
                  <a:pt x="875827" y="340964"/>
                  <a:pt x="955282" y="362254"/>
                  <a:pt x="1025174" y="402893"/>
                </a:cubicBezTo>
                <a:close/>
              </a:path>
            </a:pathLst>
          </a:custGeom>
          <a:solidFill>
            <a:srgbClr val="EB874F"/>
          </a:solidFill>
          <a:ln w="635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2911" tIns="422911" rIns="422909" bIns="422909" numCol="1" spcCol="1270" anchor="ctr" anchorCtr="0">
            <a:noAutofit/>
          </a:bodyPr>
          <a:lstStyle/>
          <a:p>
            <a:pPr lvl="0" algn="ctr" defTabSz="933450">
              <a:lnSpc>
                <a:spcPct val="90000"/>
              </a:lnSpc>
              <a:spcBef>
                <a:spcPct val="0"/>
              </a:spcBef>
              <a:spcAft>
                <a:spcPct val="35000"/>
              </a:spcAft>
            </a:pPr>
            <a:endParaRPr lang="en-US" sz="2100" kern="1200" dirty="0"/>
          </a:p>
        </p:txBody>
      </p:sp>
      <p:sp>
        <p:nvSpPr>
          <p:cNvPr id="38" name="Freeform 37"/>
          <p:cNvSpPr/>
          <p:nvPr/>
        </p:nvSpPr>
        <p:spPr>
          <a:xfrm>
            <a:off x="1532744" y="4924849"/>
            <a:ext cx="430753" cy="430753"/>
          </a:xfrm>
          <a:custGeom>
            <a:avLst/>
            <a:gdLst>
              <a:gd name="connsiteX0" fmla="*/ 1191776 w 1592756"/>
              <a:gd name="connsiteY0" fmla="*/ 403406 h 1592756"/>
              <a:gd name="connsiteX1" fmla="*/ 1426761 w 1592756"/>
              <a:gd name="connsiteY1" fmla="*/ 332586 h 1592756"/>
              <a:gd name="connsiteX2" fmla="*/ 1513227 w 1592756"/>
              <a:gd name="connsiteY2" fmla="*/ 482349 h 1592756"/>
              <a:gd name="connsiteX3" fmla="*/ 1334402 w 1592756"/>
              <a:gd name="connsiteY3" fmla="*/ 650442 h 1592756"/>
              <a:gd name="connsiteX4" fmla="*/ 1334402 w 1592756"/>
              <a:gd name="connsiteY4" fmla="*/ 942315 h 1592756"/>
              <a:gd name="connsiteX5" fmla="*/ 1513227 w 1592756"/>
              <a:gd name="connsiteY5" fmla="*/ 1110407 h 1592756"/>
              <a:gd name="connsiteX6" fmla="*/ 1426761 w 1592756"/>
              <a:gd name="connsiteY6" fmla="*/ 1260170 h 1592756"/>
              <a:gd name="connsiteX7" fmla="*/ 1191776 w 1592756"/>
              <a:gd name="connsiteY7" fmla="*/ 1189350 h 1592756"/>
              <a:gd name="connsiteX8" fmla="*/ 939005 w 1592756"/>
              <a:gd name="connsiteY8" fmla="*/ 1335287 h 1592756"/>
              <a:gd name="connsiteX9" fmla="*/ 882845 w 1592756"/>
              <a:gd name="connsiteY9" fmla="*/ 1574202 h 1592756"/>
              <a:gd name="connsiteX10" fmla="*/ 709911 w 1592756"/>
              <a:gd name="connsiteY10" fmla="*/ 1574202 h 1592756"/>
              <a:gd name="connsiteX11" fmla="*/ 653751 w 1592756"/>
              <a:gd name="connsiteY11" fmla="*/ 1335288 h 1592756"/>
              <a:gd name="connsiteX12" fmla="*/ 400980 w 1592756"/>
              <a:gd name="connsiteY12" fmla="*/ 1189350 h 1592756"/>
              <a:gd name="connsiteX13" fmla="*/ 165995 w 1592756"/>
              <a:gd name="connsiteY13" fmla="*/ 1260170 h 1592756"/>
              <a:gd name="connsiteX14" fmla="*/ 79529 w 1592756"/>
              <a:gd name="connsiteY14" fmla="*/ 1110407 h 1592756"/>
              <a:gd name="connsiteX15" fmla="*/ 258354 w 1592756"/>
              <a:gd name="connsiteY15" fmla="*/ 942314 h 1592756"/>
              <a:gd name="connsiteX16" fmla="*/ 258354 w 1592756"/>
              <a:gd name="connsiteY16" fmla="*/ 650441 h 1592756"/>
              <a:gd name="connsiteX17" fmla="*/ 79529 w 1592756"/>
              <a:gd name="connsiteY17" fmla="*/ 482349 h 1592756"/>
              <a:gd name="connsiteX18" fmla="*/ 165995 w 1592756"/>
              <a:gd name="connsiteY18" fmla="*/ 332586 h 1592756"/>
              <a:gd name="connsiteX19" fmla="*/ 400980 w 1592756"/>
              <a:gd name="connsiteY19" fmla="*/ 403406 h 1592756"/>
              <a:gd name="connsiteX20" fmla="*/ 653751 w 1592756"/>
              <a:gd name="connsiteY20" fmla="*/ 257469 h 1592756"/>
              <a:gd name="connsiteX21" fmla="*/ 709911 w 1592756"/>
              <a:gd name="connsiteY21" fmla="*/ 18554 h 1592756"/>
              <a:gd name="connsiteX22" fmla="*/ 882845 w 1592756"/>
              <a:gd name="connsiteY22" fmla="*/ 18554 h 1592756"/>
              <a:gd name="connsiteX23" fmla="*/ 939005 w 1592756"/>
              <a:gd name="connsiteY23" fmla="*/ 257468 h 1592756"/>
              <a:gd name="connsiteX24" fmla="*/ 1191776 w 1592756"/>
              <a:gd name="connsiteY24" fmla="*/ 403406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4" y="402893"/>
                </a:moveTo>
                <a:lnTo>
                  <a:pt x="1195535" y="297381"/>
                </a:lnTo>
                <a:lnTo>
                  <a:pt x="1295377" y="397223"/>
                </a:lnTo>
                <a:lnTo>
                  <a:pt x="1189864" y="567584"/>
                </a:lnTo>
                <a:cubicBezTo>
                  <a:pt x="1230502" y="637475"/>
                  <a:pt x="1251792" y="716930"/>
                  <a:pt x="1251544" y="797777"/>
                </a:cubicBezTo>
                <a:lnTo>
                  <a:pt x="1428101" y="892557"/>
                </a:lnTo>
                <a:lnTo>
                  <a:pt x="1391556" y="1028944"/>
                </a:lnTo>
                <a:lnTo>
                  <a:pt x="1191263" y="1022748"/>
                </a:lnTo>
                <a:cubicBezTo>
                  <a:pt x="1151055" y="1092888"/>
                  <a:pt x="1092889" y="1151054"/>
                  <a:pt x="1022749" y="1191261"/>
                </a:cubicBezTo>
                <a:lnTo>
                  <a:pt x="1028946" y="1391556"/>
                </a:lnTo>
                <a:lnTo>
                  <a:pt x="892557" y="1428101"/>
                </a:lnTo>
                <a:lnTo>
                  <a:pt x="797777" y="1251543"/>
                </a:lnTo>
                <a:cubicBezTo>
                  <a:pt x="716929" y="1251792"/>
                  <a:pt x="637474" y="1230502"/>
                  <a:pt x="567582" y="1189863"/>
                </a:cubicBezTo>
                <a:lnTo>
                  <a:pt x="397221" y="1295375"/>
                </a:lnTo>
                <a:lnTo>
                  <a:pt x="297379" y="1195533"/>
                </a:lnTo>
                <a:lnTo>
                  <a:pt x="402892" y="1025172"/>
                </a:lnTo>
                <a:cubicBezTo>
                  <a:pt x="362254" y="955281"/>
                  <a:pt x="340964" y="875826"/>
                  <a:pt x="341212" y="794979"/>
                </a:cubicBezTo>
                <a:lnTo>
                  <a:pt x="164655" y="700199"/>
                </a:lnTo>
                <a:lnTo>
                  <a:pt x="201200" y="563812"/>
                </a:lnTo>
                <a:lnTo>
                  <a:pt x="401493" y="570008"/>
                </a:lnTo>
                <a:cubicBezTo>
                  <a:pt x="441701" y="499868"/>
                  <a:pt x="499867" y="441702"/>
                  <a:pt x="570007" y="401495"/>
                </a:cubicBezTo>
                <a:lnTo>
                  <a:pt x="563810" y="201200"/>
                </a:lnTo>
                <a:lnTo>
                  <a:pt x="700199" y="164655"/>
                </a:lnTo>
                <a:lnTo>
                  <a:pt x="794979" y="341213"/>
                </a:lnTo>
                <a:cubicBezTo>
                  <a:pt x="875827" y="340964"/>
                  <a:pt x="955282" y="362254"/>
                  <a:pt x="1025174" y="402893"/>
                </a:cubicBezTo>
                <a:close/>
              </a:path>
            </a:pathLst>
          </a:custGeom>
          <a:solidFill>
            <a:schemeClr val="bg1"/>
          </a:solidFill>
          <a:ln w="635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2911" tIns="422911" rIns="422909" bIns="422909" numCol="1" spcCol="1270" anchor="ctr" anchorCtr="0">
            <a:noAutofit/>
          </a:bodyPr>
          <a:lstStyle/>
          <a:p>
            <a:pPr lvl="0" algn="ctr" defTabSz="933450">
              <a:lnSpc>
                <a:spcPct val="90000"/>
              </a:lnSpc>
              <a:spcBef>
                <a:spcPct val="0"/>
              </a:spcBef>
              <a:spcAft>
                <a:spcPct val="35000"/>
              </a:spcAft>
            </a:pPr>
            <a:endParaRPr lang="en-US" sz="2100" kern="1200" dirty="0"/>
          </a:p>
        </p:txBody>
      </p:sp>
      <p:sp>
        <p:nvSpPr>
          <p:cNvPr id="39" name="Freeform 38"/>
          <p:cNvSpPr/>
          <p:nvPr/>
        </p:nvSpPr>
        <p:spPr>
          <a:xfrm>
            <a:off x="1220324" y="5092489"/>
            <a:ext cx="430753" cy="430753"/>
          </a:xfrm>
          <a:custGeom>
            <a:avLst/>
            <a:gdLst>
              <a:gd name="connsiteX0" fmla="*/ 1191776 w 1592756"/>
              <a:gd name="connsiteY0" fmla="*/ 403406 h 1592756"/>
              <a:gd name="connsiteX1" fmla="*/ 1426761 w 1592756"/>
              <a:gd name="connsiteY1" fmla="*/ 332586 h 1592756"/>
              <a:gd name="connsiteX2" fmla="*/ 1513227 w 1592756"/>
              <a:gd name="connsiteY2" fmla="*/ 482349 h 1592756"/>
              <a:gd name="connsiteX3" fmla="*/ 1334402 w 1592756"/>
              <a:gd name="connsiteY3" fmla="*/ 650442 h 1592756"/>
              <a:gd name="connsiteX4" fmla="*/ 1334402 w 1592756"/>
              <a:gd name="connsiteY4" fmla="*/ 942315 h 1592756"/>
              <a:gd name="connsiteX5" fmla="*/ 1513227 w 1592756"/>
              <a:gd name="connsiteY5" fmla="*/ 1110407 h 1592756"/>
              <a:gd name="connsiteX6" fmla="*/ 1426761 w 1592756"/>
              <a:gd name="connsiteY6" fmla="*/ 1260170 h 1592756"/>
              <a:gd name="connsiteX7" fmla="*/ 1191776 w 1592756"/>
              <a:gd name="connsiteY7" fmla="*/ 1189350 h 1592756"/>
              <a:gd name="connsiteX8" fmla="*/ 939005 w 1592756"/>
              <a:gd name="connsiteY8" fmla="*/ 1335287 h 1592756"/>
              <a:gd name="connsiteX9" fmla="*/ 882845 w 1592756"/>
              <a:gd name="connsiteY9" fmla="*/ 1574202 h 1592756"/>
              <a:gd name="connsiteX10" fmla="*/ 709911 w 1592756"/>
              <a:gd name="connsiteY10" fmla="*/ 1574202 h 1592756"/>
              <a:gd name="connsiteX11" fmla="*/ 653751 w 1592756"/>
              <a:gd name="connsiteY11" fmla="*/ 1335288 h 1592756"/>
              <a:gd name="connsiteX12" fmla="*/ 400980 w 1592756"/>
              <a:gd name="connsiteY12" fmla="*/ 1189350 h 1592756"/>
              <a:gd name="connsiteX13" fmla="*/ 165995 w 1592756"/>
              <a:gd name="connsiteY13" fmla="*/ 1260170 h 1592756"/>
              <a:gd name="connsiteX14" fmla="*/ 79529 w 1592756"/>
              <a:gd name="connsiteY14" fmla="*/ 1110407 h 1592756"/>
              <a:gd name="connsiteX15" fmla="*/ 258354 w 1592756"/>
              <a:gd name="connsiteY15" fmla="*/ 942314 h 1592756"/>
              <a:gd name="connsiteX16" fmla="*/ 258354 w 1592756"/>
              <a:gd name="connsiteY16" fmla="*/ 650441 h 1592756"/>
              <a:gd name="connsiteX17" fmla="*/ 79529 w 1592756"/>
              <a:gd name="connsiteY17" fmla="*/ 482349 h 1592756"/>
              <a:gd name="connsiteX18" fmla="*/ 165995 w 1592756"/>
              <a:gd name="connsiteY18" fmla="*/ 332586 h 1592756"/>
              <a:gd name="connsiteX19" fmla="*/ 400980 w 1592756"/>
              <a:gd name="connsiteY19" fmla="*/ 403406 h 1592756"/>
              <a:gd name="connsiteX20" fmla="*/ 653751 w 1592756"/>
              <a:gd name="connsiteY20" fmla="*/ 257469 h 1592756"/>
              <a:gd name="connsiteX21" fmla="*/ 709911 w 1592756"/>
              <a:gd name="connsiteY21" fmla="*/ 18554 h 1592756"/>
              <a:gd name="connsiteX22" fmla="*/ 882845 w 1592756"/>
              <a:gd name="connsiteY22" fmla="*/ 18554 h 1592756"/>
              <a:gd name="connsiteX23" fmla="*/ 939005 w 1592756"/>
              <a:gd name="connsiteY23" fmla="*/ 257468 h 1592756"/>
              <a:gd name="connsiteX24" fmla="*/ 1191776 w 1592756"/>
              <a:gd name="connsiteY24" fmla="*/ 403406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4" y="402893"/>
                </a:moveTo>
                <a:lnTo>
                  <a:pt x="1195535" y="297381"/>
                </a:lnTo>
                <a:lnTo>
                  <a:pt x="1295377" y="397223"/>
                </a:lnTo>
                <a:lnTo>
                  <a:pt x="1189864" y="567584"/>
                </a:lnTo>
                <a:cubicBezTo>
                  <a:pt x="1230502" y="637475"/>
                  <a:pt x="1251792" y="716930"/>
                  <a:pt x="1251544" y="797777"/>
                </a:cubicBezTo>
                <a:lnTo>
                  <a:pt x="1428101" y="892557"/>
                </a:lnTo>
                <a:lnTo>
                  <a:pt x="1391556" y="1028944"/>
                </a:lnTo>
                <a:lnTo>
                  <a:pt x="1191263" y="1022748"/>
                </a:lnTo>
                <a:cubicBezTo>
                  <a:pt x="1151055" y="1092888"/>
                  <a:pt x="1092889" y="1151054"/>
                  <a:pt x="1022749" y="1191261"/>
                </a:cubicBezTo>
                <a:lnTo>
                  <a:pt x="1028946" y="1391556"/>
                </a:lnTo>
                <a:lnTo>
                  <a:pt x="892557" y="1428101"/>
                </a:lnTo>
                <a:lnTo>
                  <a:pt x="797777" y="1251543"/>
                </a:lnTo>
                <a:cubicBezTo>
                  <a:pt x="716929" y="1251792"/>
                  <a:pt x="637474" y="1230502"/>
                  <a:pt x="567582" y="1189863"/>
                </a:cubicBezTo>
                <a:lnTo>
                  <a:pt x="397221" y="1295375"/>
                </a:lnTo>
                <a:lnTo>
                  <a:pt x="297379" y="1195533"/>
                </a:lnTo>
                <a:lnTo>
                  <a:pt x="402892" y="1025172"/>
                </a:lnTo>
                <a:cubicBezTo>
                  <a:pt x="362254" y="955281"/>
                  <a:pt x="340964" y="875826"/>
                  <a:pt x="341212" y="794979"/>
                </a:cubicBezTo>
                <a:lnTo>
                  <a:pt x="164655" y="700199"/>
                </a:lnTo>
                <a:lnTo>
                  <a:pt x="201200" y="563812"/>
                </a:lnTo>
                <a:lnTo>
                  <a:pt x="401493" y="570008"/>
                </a:lnTo>
                <a:cubicBezTo>
                  <a:pt x="441701" y="499868"/>
                  <a:pt x="499867" y="441702"/>
                  <a:pt x="570007" y="401495"/>
                </a:cubicBezTo>
                <a:lnTo>
                  <a:pt x="563810" y="201200"/>
                </a:lnTo>
                <a:lnTo>
                  <a:pt x="700199" y="164655"/>
                </a:lnTo>
                <a:lnTo>
                  <a:pt x="794979" y="341213"/>
                </a:lnTo>
                <a:cubicBezTo>
                  <a:pt x="875827" y="340964"/>
                  <a:pt x="955282" y="362254"/>
                  <a:pt x="1025174" y="402893"/>
                </a:cubicBezTo>
                <a:close/>
              </a:path>
            </a:pathLst>
          </a:custGeom>
          <a:solidFill>
            <a:schemeClr val="bg1"/>
          </a:solidFill>
          <a:ln w="635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2911" tIns="422911" rIns="422909" bIns="422909" numCol="1" spcCol="1270" anchor="ctr" anchorCtr="0">
            <a:noAutofit/>
          </a:bodyPr>
          <a:lstStyle/>
          <a:p>
            <a:pPr lvl="0" algn="ctr" defTabSz="933450">
              <a:lnSpc>
                <a:spcPct val="90000"/>
              </a:lnSpc>
              <a:spcBef>
                <a:spcPct val="0"/>
              </a:spcBef>
              <a:spcAft>
                <a:spcPct val="35000"/>
              </a:spcAft>
            </a:pPr>
            <a:endParaRPr lang="en-US" sz="2100" kern="1200" dirty="0"/>
          </a:p>
        </p:txBody>
      </p:sp>
      <p:grpSp>
        <p:nvGrpSpPr>
          <p:cNvPr id="41" name="Group 40"/>
          <p:cNvGrpSpPr/>
          <p:nvPr/>
        </p:nvGrpSpPr>
        <p:grpSpPr>
          <a:xfrm>
            <a:off x="862967" y="4895851"/>
            <a:ext cx="389572" cy="389572"/>
            <a:chOff x="442741" y="4285371"/>
            <a:chExt cx="1960685" cy="1960685"/>
          </a:xfrm>
        </p:grpSpPr>
        <p:sp>
          <p:nvSpPr>
            <p:cNvPr id="42" name="Freeform 41"/>
            <p:cNvSpPr/>
            <p:nvPr/>
          </p:nvSpPr>
          <p:spPr>
            <a:xfrm>
              <a:off x="442741" y="4285371"/>
              <a:ext cx="1960685" cy="1960685"/>
            </a:xfrm>
            <a:custGeom>
              <a:avLst/>
              <a:gdLst>
                <a:gd name="connsiteX0" fmla="*/ 1586556 w 2235200"/>
                <a:gd name="connsiteY0" fmla="*/ 356378 h 2235200"/>
                <a:gd name="connsiteX1" fmla="*/ 1760420 w 2235200"/>
                <a:gd name="connsiteY1" fmla="*/ 210482 h 2235200"/>
                <a:gd name="connsiteX2" fmla="*/ 1899316 w 2235200"/>
                <a:gd name="connsiteY2" fmla="*/ 327030 h 2235200"/>
                <a:gd name="connsiteX3" fmla="*/ 1785827 w 2235200"/>
                <a:gd name="connsiteY3" fmla="*/ 523587 h 2235200"/>
                <a:gd name="connsiteX4" fmla="*/ 1966146 w 2235200"/>
                <a:gd name="connsiteY4" fmla="*/ 835910 h 2235200"/>
                <a:gd name="connsiteX5" fmla="*/ 2193113 w 2235200"/>
                <a:gd name="connsiteY5" fmla="*/ 835904 h 2235200"/>
                <a:gd name="connsiteX6" fmla="*/ 2224597 w 2235200"/>
                <a:gd name="connsiteY6" fmla="*/ 1014466 h 2235200"/>
                <a:gd name="connsiteX7" fmla="*/ 2011316 w 2235200"/>
                <a:gd name="connsiteY7" fmla="*/ 1092087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1 w 2235200"/>
                <a:gd name="connsiteY12" fmla="*/ 1904338 h 2235200"/>
                <a:gd name="connsiteX13" fmla="*/ 1581779 w 2235200"/>
                <a:gd name="connsiteY13" fmla="*/ 2127856 h 2235200"/>
                <a:gd name="connsiteX14" fmla="*/ 1411397 w 2235200"/>
                <a:gd name="connsiteY14" fmla="*/ 2189870 h 2235200"/>
                <a:gd name="connsiteX15" fmla="*/ 1297919 w 2235200"/>
                <a:gd name="connsiteY15" fmla="*/ 1993308 h 2235200"/>
                <a:gd name="connsiteX16" fmla="*/ 937280 w 2235200"/>
                <a:gd name="connsiteY16" fmla="*/ 1993308 h 2235200"/>
                <a:gd name="connsiteX17" fmla="*/ 823803 w 2235200"/>
                <a:gd name="connsiteY17" fmla="*/ 2189870 h 2235200"/>
                <a:gd name="connsiteX18" fmla="*/ 653421 w 2235200"/>
                <a:gd name="connsiteY18" fmla="*/ 2127856 h 2235200"/>
                <a:gd name="connsiteX19" fmla="*/ 692839 w 2235200"/>
                <a:gd name="connsiteY19" fmla="*/ 1904338 h 2235200"/>
                <a:gd name="connsiteX20" fmla="*/ 416573 w 2235200"/>
                <a:gd name="connsiteY20" fmla="*/ 1672523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7 h 2235200"/>
                <a:gd name="connsiteX25" fmla="*/ 10603 w 2235200"/>
                <a:gd name="connsiteY25" fmla="*/ 1014466 h 2235200"/>
                <a:gd name="connsiteX26" fmla="*/ 42087 w 2235200"/>
                <a:gd name="connsiteY26" fmla="*/ 835904 h 2235200"/>
                <a:gd name="connsiteX27" fmla="*/ 269055 w 2235200"/>
                <a:gd name="connsiteY27" fmla="*/ 835909 h 2235200"/>
                <a:gd name="connsiteX28" fmla="*/ 449375 w 2235200"/>
                <a:gd name="connsiteY28" fmla="*/ 523587 h 2235200"/>
                <a:gd name="connsiteX29" fmla="*/ 335884 w 2235200"/>
                <a:gd name="connsiteY29" fmla="*/ 327030 h 2235200"/>
                <a:gd name="connsiteX30" fmla="*/ 474780 w 2235200"/>
                <a:gd name="connsiteY30" fmla="*/ 210482 h 2235200"/>
                <a:gd name="connsiteX31" fmla="*/ 648644 w 2235200"/>
                <a:gd name="connsiteY31" fmla="*/ 356378 h 2235200"/>
                <a:gd name="connsiteX32" fmla="*/ 987534 w 2235200"/>
                <a:gd name="connsiteY32" fmla="*/ 233033 h 2235200"/>
                <a:gd name="connsiteX33" fmla="*/ 1026941 w 2235200"/>
                <a:gd name="connsiteY33" fmla="*/ 9511 h 2235200"/>
                <a:gd name="connsiteX34" fmla="*/ 1208259 w 2235200"/>
                <a:gd name="connsiteY34" fmla="*/ 9511 h 2235200"/>
                <a:gd name="connsiteX35" fmla="*/ 1247666 w 2235200"/>
                <a:gd name="connsiteY35" fmla="*/ 233031 h 2235200"/>
                <a:gd name="connsiteX36" fmla="*/ 1586556 w 2235200"/>
                <a:gd name="connsiteY36" fmla="*/ 356377 h 2235200"/>
                <a:gd name="connsiteX37" fmla="*/ 1586556 w 2235200"/>
                <a:gd name="connsiteY37" fmla="*/ 356378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235200" h="2235200">
                  <a:moveTo>
                    <a:pt x="1586556" y="356378"/>
                  </a:moveTo>
                  <a:lnTo>
                    <a:pt x="1760420" y="210482"/>
                  </a:lnTo>
                  <a:lnTo>
                    <a:pt x="1899316" y="327030"/>
                  </a:lnTo>
                  <a:lnTo>
                    <a:pt x="1785827" y="523587"/>
                  </a:lnTo>
                  <a:cubicBezTo>
                    <a:pt x="1866524" y="614366"/>
                    <a:pt x="1927878" y="720635"/>
                    <a:pt x="1966146" y="835910"/>
                  </a:cubicBezTo>
                  <a:lnTo>
                    <a:pt x="2193113" y="835904"/>
                  </a:lnTo>
                  <a:lnTo>
                    <a:pt x="2224597" y="1014466"/>
                  </a:lnTo>
                  <a:lnTo>
                    <a:pt x="2011316" y="1092087"/>
                  </a:lnTo>
                  <a:cubicBezTo>
                    <a:pt x="2014782" y="1213498"/>
                    <a:pt x="1993474" y="1334342"/>
                    <a:pt x="1948692" y="1447245"/>
                  </a:cubicBezTo>
                  <a:lnTo>
                    <a:pt x="2122562" y="1593132"/>
                  </a:lnTo>
                  <a:lnTo>
                    <a:pt x="2031904" y="1750157"/>
                  </a:lnTo>
                  <a:lnTo>
                    <a:pt x="1818627" y="1672524"/>
                  </a:lnTo>
                  <a:cubicBezTo>
                    <a:pt x="1743240" y="1767759"/>
                    <a:pt x="1649240" y="1846635"/>
                    <a:pt x="1542361" y="1904338"/>
                  </a:cubicBezTo>
                  <a:lnTo>
                    <a:pt x="1581779" y="2127856"/>
                  </a:lnTo>
                  <a:lnTo>
                    <a:pt x="1411397" y="2189870"/>
                  </a:lnTo>
                  <a:lnTo>
                    <a:pt x="1297919" y="1993308"/>
                  </a:lnTo>
                  <a:cubicBezTo>
                    <a:pt x="1178954" y="2017804"/>
                    <a:pt x="1056245" y="2017804"/>
                    <a:pt x="937280" y="1993308"/>
                  </a:cubicBezTo>
                  <a:lnTo>
                    <a:pt x="823803" y="2189870"/>
                  </a:lnTo>
                  <a:lnTo>
                    <a:pt x="653421" y="2127856"/>
                  </a:lnTo>
                  <a:lnTo>
                    <a:pt x="692839" y="1904338"/>
                  </a:lnTo>
                  <a:cubicBezTo>
                    <a:pt x="585960" y="1846634"/>
                    <a:pt x="491960" y="1767758"/>
                    <a:pt x="416573" y="1672523"/>
                  </a:cubicBezTo>
                  <a:lnTo>
                    <a:pt x="203296" y="1750157"/>
                  </a:lnTo>
                  <a:lnTo>
                    <a:pt x="112638" y="1593132"/>
                  </a:lnTo>
                  <a:lnTo>
                    <a:pt x="286508" y="1447245"/>
                  </a:lnTo>
                  <a:cubicBezTo>
                    <a:pt x="241726" y="1334342"/>
                    <a:pt x="220418" y="1213498"/>
                    <a:pt x="223884" y="1092087"/>
                  </a:cubicBezTo>
                  <a:lnTo>
                    <a:pt x="10603" y="1014466"/>
                  </a:lnTo>
                  <a:lnTo>
                    <a:pt x="42087" y="835904"/>
                  </a:lnTo>
                  <a:lnTo>
                    <a:pt x="269055" y="835909"/>
                  </a:lnTo>
                  <a:cubicBezTo>
                    <a:pt x="307323" y="720634"/>
                    <a:pt x="368678" y="614365"/>
                    <a:pt x="449375" y="523587"/>
                  </a:cubicBezTo>
                  <a:lnTo>
                    <a:pt x="335884" y="327030"/>
                  </a:lnTo>
                  <a:lnTo>
                    <a:pt x="474780" y="210482"/>
                  </a:lnTo>
                  <a:lnTo>
                    <a:pt x="648644" y="356378"/>
                  </a:lnTo>
                  <a:cubicBezTo>
                    <a:pt x="752056" y="292671"/>
                    <a:pt x="867365" y="250702"/>
                    <a:pt x="987534" y="233033"/>
                  </a:cubicBezTo>
                  <a:lnTo>
                    <a:pt x="1026941" y="9511"/>
                  </a:lnTo>
                  <a:lnTo>
                    <a:pt x="1208259" y="9511"/>
                  </a:lnTo>
                  <a:lnTo>
                    <a:pt x="1247666" y="233031"/>
                  </a:lnTo>
                  <a:cubicBezTo>
                    <a:pt x="1367835" y="250700"/>
                    <a:pt x="1483143" y="292669"/>
                    <a:pt x="1586556" y="356377"/>
                  </a:cubicBezTo>
                  <a:lnTo>
                    <a:pt x="1586556" y="356378"/>
                  </a:lnTo>
                  <a:close/>
                </a:path>
              </a:pathLst>
            </a:custGeom>
            <a:solidFill>
              <a:schemeClr val="bg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31923" tIns="606137" rIns="531923" bIns="645226" numCol="1" spcCol="1270" anchor="ctr" anchorCtr="0">
              <a:noAutofit/>
            </a:bodyPr>
            <a:lstStyle/>
            <a:p>
              <a:pPr lvl="0" algn="ctr" defTabSz="2166938">
                <a:lnSpc>
                  <a:spcPct val="90000"/>
                </a:lnSpc>
                <a:spcBef>
                  <a:spcPct val="0"/>
                </a:spcBef>
                <a:spcAft>
                  <a:spcPct val="35000"/>
                </a:spcAft>
              </a:pPr>
              <a:endParaRPr lang="en-US" sz="4875" kern="1200" dirty="0"/>
            </a:p>
          </p:txBody>
        </p:sp>
        <p:sp>
          <p:nvSpPr>
            <p:cNvPr id="43" name="Oval 42"/>
            <p:cNvSpPr/>
            <p:nvPr/>
          </p:nvSpPr>
          <p:spPr>
            <a:xfrm>
              <a:off x="744121" y="4586751"/>
              <a:ext cx="1357924" cy="135792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cxnSp>
        <p:nvCxnSpPr>
          <p:cNvPr id="44" name="Straight Connector 43"/>
          <p:cNvCxnSpPr/>
          <p:nvPr/>
        </p:nvCxnSpPr>
        <p:spPr>
          <a:xfrm>
            <a:off x="1422645" y="5581406"/>
            <a:ext cx="472831" cy="0"/>
          </a:xfrm>
          <a:prstGeom prst="line">
            <a:avLst/>
          </a:prstGeom>
          <a:ln w="28575">
            <a:solidFill>
              <a:schemeClr val="bg1"/>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1403595" y="5714756"/>
            <a:ext cx="368056" cy="0"/>
          </a:xfrm>
          <a:prstGeom prst="line">
            <a:avLst/>
          </a:prstGeom>
          <a:ln w="28575">
            <a:solidFill>
              <a:schemeClr val="bg1"/>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1666156" y="5058261"/>
            <a:ext cx="163929" cy="16392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49" name="Oval 48"/>
          <p:cNvSpPr/>
          <p:nvPr/>
        </p:nvSpPr>
        <p:spPr>
          <a:xfrm>
            <a:off x="1353736" y="5225901"/>
            <a:ext cx="163929" cy="16392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1343343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pic>
        <p:nvPicPr>
          <p:cNvPr id="49" name="Picture 48" descr="11.jpg"/>
          <p:cNvPicPr>
            <a:picLocks noChangeAspect="1"/>
          </p:cNvPicPr>
          <p:nvPr/>
        </p:nvPicPr>
        <p:blipFill>
          <a:blip r:embed="rId2" cstate="print"/>
          <a:srcRect t="278" b="556"/>
          <a:stretch>
            <a:fillRect/>
          </a:stretch>
        </p:blipFill>
        <p:spPr>
          <a:xfrm>
            <a:off x="4038601" y="0"/>
            <a:ext cx="5105400" cy="6871018"/>
          </a:xfrm>
          <a:prstGeom prst="rect">
            <a:avLst/>
          </a:prstGeom>
        </p:spPr>
      </p:pic>
      <p:sp>
        <p:nvSpPr>
          <p:cNvPr id="86" name="Isosceles Triangle 85"/>
          <p:cNvSpPr/>
          <p:nvPr/>
        </p:nvSpPr>
        <p:spPr>
          <a:xfrm rot="5400000">
            <a:off x="3518507" y="1342816"/>
            <a:ext cx="2284412" cy="88710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7" name="Isosceles Triangle 86"/>
          <p:cNvSpPr/>
          <p:nvPr/>
        </p:nvSpPr>
        <p:spPr>
          <a:xfrm rot="5400000">
            <a:off x="3226217" y="1342816"/>
            <a:ext cx="2284412" cy="887105"/>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9" name="Isosceles Triangle 88"/>
          <p:cNvSpPr/>
          <p:nvPr/>
        </p:nvSpPr>
        <p:spPr>
          <a:xfrm rot="5400000">
            <a:off x="2806546" y="1342816"/>
            <a:ext cx="2284412" cy="8871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15677616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D880F00-DFC0-AB45-A464-5E079ECAB228}" type="datetimeFigureOut">
              <a:rPr lang="en-US" smtClean="0"/>
              <a:t>12/12/2016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60E517-B302-4944-BE37-280FCD1A5D9D}" type="slidenum">
              <a:rPr lang="en-US" smtClean="0"/>
              <a:t>‹#›</a:t>
            </a:fld>
            <a:endParaRPr lang="en-US"/>
          </a:p>
        </p:txBody>
      </p:sp>
    </p:spTree>
    <p:extLst>
      <p:ext uri="{BB962C8B-B14F-4D97-AF65-F5344CB8AC3E}">
        <p14:creationId xmlns:p14="http://schemas.microsoft.com/office/powerpoint/2010/main" val="327078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994461"/>
            <a:ext cx="8499475" cy="5272991"/>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616591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4169364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1940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994458"/>
            <a:ext cx="8499475"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5810250"/>
            <a:ext cx="8499475"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7"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863451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6" y="993775"/>
            <a:ext cx="4175126" cy="5273675"/>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4645024" y="993775"/>
            <a:ext cx="4175126" cy="5273675"/>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951596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20676" y="993777"/>
            <a:ext cx="4175125" cy="2509161"/>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4648200" y="993777"/>
            <a:ext cx="4171950" cy="2509161"/>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4"/>
          </p:nvPr>
        </p:nvSpPr>
        <p:spPr>
          <a:xfrm>
            <a:off x="320676" y="3748088"/>
            <a:ext cx="4175125" cy="2519362"/>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4648200" y="3748088"/>
            <a:ext cx="4171950" cy="2519362"/>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278323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1512570"/>
            <a:ext cx="8499475"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993775"/>
            <a:ext cx="8499475"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695454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6"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7" y="993775"/>
            <a:ext cx="4175126"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Content Placeholder 2"/>
          <p:cNvSpPr>
            <a:spLocks noGrp="1"/>
          </p:cNvSpPr>
          <p:nvPr>
            <p:ph idx="14"/>
          </p:nvPr>
        </p:nvSpPr>
        <p:spPr>
          <a:xfrm>
            <a:off x="4648201"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4648201" y="993775"/>
            <a:ext cx="4175126"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8"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631054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6230" y="214122"/>
            <a:ext cx="8503920" cy="566928"/>
          </a:xfrm>
          <a:prstGeom prst="rect">
            <a:avLst/>
          </a:prstGeom>
        </p:spPr>
        <p:txBody>
          <a:bodyPr vert="horz" lIns="0" tIns="18288" rIns="0" bIns="7200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320675" y="993775"/>
            <a:ext cx="8499475" cy="5311775"/>
          </a:xfrm>
          <a:prstGeom prst="rect">
            <a:avLst/>
          </a:prstGeom>
        </p:spPr>
        <p:txBody>
          <a:bodyPr vert="horz" lIns="0" tIns="0" rIns="9144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7" name="Straight Connector 36"/>
          <p:cNvCxnSpPr/>
          <p:nvPr/>
        </p:nvCxnSpPr>
        <p:spPr>
          <a:xfrm>
            <a:off x="0" y="781050"/>
            <a:ext cx="9144000" cy="0"/>
          </a:xfrm>
          <a:prstGeom prst="line">
            <a:avLst/>
          </a:prstGeom>
          <a:ln w="9525">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44" name="Rectangle 32"/>
          <p:cNvSpPr>
            <a:spLocks noChangeArrowheads="1"/>
          </p:cNvSpPr>
          <p:nvPr/>
        </p:nvSpPr>
        <p:spPr bwMode="auto">
          <a:xfrm>
            <a:off x="3713592" y="6731914"/>
            <a:ext cx="1716817" cy="103875"/>
          </a:xfrm>
          <a:prstGeom prst="rect">
            <a:avLst/>
          </a:prstGeom>
          <a:noFill/>
          <a:ln w="9525">
            <a:noFill/>
            <a:miter lim="800000"/>
            <a:headEnd/>
            <a:tailEnd/>
          </a:ln>
          <a:effectLst/>
        </p:spPr>
        <p:txBody>
          <a:bodyPr wrap="none" lIns="0" tIns="0" rIns="0" bIns="0" anchor="ctr">
            <a:spAutoFit/>
          </a:bodyPr>
          <a:lstStyle/>
          <a:p>
            <a:pPr marL="0" marR="0" lvl="0" indent="0" algn="ctr" defTabSz="685800" eaLnBrk="0" fontAlgn="base" latinLnBrk="0" hangingPunct="0">
              <a:lnSpc>
                <a:spcPct val="100000"/>
              </a:lnSpc>
              <a:spcBef>
                <a:spcPct val="0"/>
              </a:spcBef>
              <a:spcAft>
                <a:spcPct val="0"/>
              </a:spcAft>
              <a:buClrTx/>
              <a:buSzTx/>
              <a:buFontTx/>
              <a:buNone/>
              <a:tabLst/>
              <a:defRPr/>
            </a:pPr>
            <a:r>
              <a:rPr kumimoji="0" lang="en-US" sz="675" b="0" i="0" u="none" strike="noStrike" kern="0" cap="none" spc="0" normalizeH="0" baseline="0" noProof="0" dirty="0">
                <a:ln>
                  <a:noFill/>
                </a:ln>
                <a:solidFill>
                  <a:srgbClr val="FFFFFF"/>
                </a:solidFill>
                <a:effectLst/>
                <a:uLnTx/>
                <a:uFillTx/>
                <a:cs typeface="Calibri" pitchFamily="34" charset="0"/>
              </a:rPr>
              <a:t>© Absolutdata 2014 Proprietary and Confidential</a:t>
            </a:r>
          </a:p>
        </p:txBody>
      </p:sp>
      <p:sp>
        <p:nvSpPr>
          <p:cNvPr id="45" name="TextBox 44"/>
          <p:cNvSpPr txBox="1"/>
          <p:nvPr/>
        </p:nvSpPr>
        <p:spPr>
          <a:xfrm>
            <a:off x="8849793" y="6693849"/>
            <a:ext cx="218008" cy="180000"/>
          </a:xfrm>
          <a:prstGeom prst="rect">
            <a:avLst/>
          </a:prstGeom>
          <a:noFill/>
        </p:spPr>
        <p:txBody>
          <a:bodyPr wrap="none" lIns="0" tIns="0" rIns="0" bIns="0" rtlCol="0">
            <a:noAutofit/>
          </a:bodyPr>
          <a:lstStyle/>
          <a:p>
            <a:pPr marL="0" marR="0" indent="0" algn="ctr" defTabSz="685800" rtl="0" eaLnBrk="1" fontAlgn="base" latinLnBrk="0" hangingPunct="1">
              <a:lnSpc>
                <a:spcPct val="100000"/>
              </a:lnSpc>
              <a:spcBef>
                <a:spcPct val="0"/>
              </a:spcBef>
              <a:spcAft>
                <a:spcPct val="0"/>
              </a:spcAft>
              <a:buClrTx/>
              <a:buSzTx/>
              <a:buFontTx/>
              <a:buNone/>
              <a:tabLst/>
              <a:defRPr/>
            </a:pPr>
            <a:fld id="{C6ECA9CE-990F-4197-B1AD-492450C1E8BD}" type="slidenum">
              <a:rPr lang="en-US" sz="750" b="0" smtClean="0">
                <a:solidFill>
                  <a:schemeClr val="bg1"/>
                </a:solidFill>
                <a:latin typeface="+mn-lt"/>
              </a:rPr>
              <a:pPr marL="0" marR="0" indent="0" algn="ctr" defTabSz="685800" rtl="0" eaLnBrk="1" fontAlgn="base" latinLnBrk="0" hangingPunct="1">
                <a:lnSpc>
                  <a:spcPct val="100000"/>
                </a:lnSpc>
                <a:spcBef>
                  <a:spcPct val="0"/>
                </a:spcBef>
                <a:spcAft>
                  <a:spcPct val="0"/>
                </a:spcAft>
                <a:buClrTx/>
                <a:buSzTx/>
                <a:buFontTx/>
                <a:buNone/>
                <a:tabLst/>
                <a:defRPr/>
              </a:pPr>
              <a:t>‹#›</a:t>
            </a:fld>
            <a:endParaRPr lang="en-GB" sz="750" b="0" dirty="0">
              <a:solidFill>
                <a:schemeClr val="bg1"/>
              </a:solidFill>
              <a:latin typeface="+mn-lt"/>
            </a:endParaRPr>
          </a:p>
        </p:txBody>
      </p:sp>
    </p:spTree>
    <p:extLst>
      <p:ext uri="{BB962C8B-B14F-4D97-AF65-F5344CB8AC3E}">
        <p14:creationId xmlns:p14="http://schemas.microsoft.com/office/powerpoint/2010/main" val="469483004"/>
      </p:ext>
    </p:extLst>
  </p:cSld>
  <p:clrMap bg1="lt1" tx1="dk1" bg2="lt2" tx2="dk2" accent1="accent1" accent2="accent2" accent3="accent3" accent4="accent4" accent5="accent5" accent6="accent6" hlink="hlink" folHlink="folHlink"/>
  <p:sldLayoutIdLst>
    <p:sldLayoutId id="2147483909" r:id="rId1"/>
    <p:sldLayoutId id="2147483910" r:id="rId2"/>
    <p:sldLayoutId id="2147483911" r:id="rId3"/>
    <p:sldLayoutId id="2147483912" r:id="rId4"/>
    <p:sldLayoutId id="2147483913" r:id="rId5"/>
    <p:sldLayoutId id="2147483914" r:id="rId6"/>
    <p:sldLayoutId id="2147483915" r:id="rId7"/>
    <p:sldLayoutId id="2147483916" r:id="rId8"/>
    <p:sldLayoutId id="2147483917" r:id="rId9"/>
    <p:sldLayoutId id="2147483918" r:id="rId10"/>
    <p:sldLayoutId id="2147483919" r:id="rId11"/>
    <p:sldLayoutId id="2147483920" r:id="rId12"/>
    <p:sldLayoutId id="2147483921" r:id="rId13"/>
    <p:sldLayoutId id="2147483922" r:id="rId14"/>
    <p:sldLayoutId id="2147483923" r:id="rId15"/>
    <p:sldLayoutId id="2147483924" r:id="rId16"/>
    <p:sldLayoutId id="2147483926" r:id="rId17"/>
  </p:sldLayoutIdLst>
  <p:txStyles>
    <p:titleStyle>
      <a:lvl1pPr marL="0" algn="l" defTabSz="342900" rtl="0" eaLnBrk="1" latinLnBrk="0" hangingPunct="1">
        <a:spcBef>
          <a:spcPct val="0"/>
        </a:spcBef>
        <a:buNone/>
        <a:defRPr kumimoji="0" lang="en-US" sz="1800" b="1" i="0" u="none" strike="noStrike" kern="1200" cap="none" spc="0" normalizeH="0" baseline="0" noProof="0" dirty="0" smtClean="0">
          <a:ln>
            <a:noFill/>
          </a:ln>
          <a:solidFill>
            <a:srgbClr val="005490"/>
          </a:solidFill>
          <a:effectLst/>
          <a:uLnTx/>
          <a:uFillTx/>
          <a:latin typeface="+mj-lt"/>
          <a:ea typeface="+mj-ea"/>
          <a:cs typeface="+mj-cs"/>
        </a:defRPr>
      </a:lvl1pPr>
    </p:titleStyle>
    <p:bodyStyle>
      <a:lvl1pPr marL="34290" indent="0" algn="l" defTabSz="685800" rtl="0" eaLnBrk="1" latinLnBrk="0" hangingPunct="1">
        <a:spcBef>
          <a:spcPts val="900"/>
        </a:spcBef>
        <a:buFontTx/>
        <a:buNone/>
        <a:defRPr sz="1350" b="1" kern="1200">
          <a:solidFill>
            <a:srgbClr val="F58345"/>
          </a:solidFill>
          <a:latin typeface="+mn-lt"/>
          <a:ea typeface="+mn-ea"/>
          <a:cs typeface="+mn-cs"/>
        </a:defRPr>
      </a:lvl1pPr>
      <a:lvl2pPr marL="205740" indent="-205740" algn="l" defTabSz="685800" rtl="0" eaLnBrk="1" latinLnBrk="0" hangingPunct="1">
        <a:spcBef>
          <a:spcPts val="900"/>
        </a:spcBef>
        <a:buClr>
          <a:srgbClr val="0057A8"/>
        </a:buClr>
        <a:buFont typeface="Webdings" pitchFamily="18" charset="2"/>
        <a:buChar char="4"/>
        <a:defRPr sz="1350" kern="1200">
          <a:solidFill>
            <a:schemeClr val="tx1"/>
          </a:solidFill>
          <a:latin typeface="+mn-lt"/>
          <a:ea typeface="+mn-ea"/>
          <a:cs typeface="+mn-cs"/>
        </a:defRPr>
      </a:lvl2pPr>
      <a:lvl3pPr marL="41148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3pPr>
      <a:lvl4pPr marL="61722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4pPr>
      <a:lvl5pPr marL="82296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5.xml"/><Relationship Id="rId1" Type="http://schemas.openxmlformats.org/officeDocument/2006/relationships/themeOverride" Target="../theme/themeOverride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5.xml"/><Relationship Id="rId1" Type="http://schemas.openxmlformats.org/officeDocument/2006/relationships/themeOverride" Target="../theme/themeOverride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5.xml"/><Relationship Id="rId1" Type="http://schemas.openxmlformats.org/officeDocument/2006/relationships/themeOverride" Target="../theme/themeOverride3.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5.xml"/><Relationship Id="rId1" Type="http://schemas.openxmlformats.org/officeDocument/2006/relationships/themeOverride" Target="../theme/themeOverride4.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5.xml"/><Relationship Id="rId1" Type="http://schemas.openxmlformats.org/officeDocument/2006/relationships/themeOverride" Target="../theme/themeOverride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320040" y="1034367"/>
            <a:ext cx="8522208" cy="731520"/>
          </a:xfrm>
        </p:spPr>
        <p:txBody>
          <a:bodyPr/>
          <a:lstStyle/>
          <a:p>
            <a:br>
              <a:rPr lang="en-US" b="0" i="0" dirty="0"/>
            </a:br>
            <a:r>
              <a:rPr lang="en-US" b="0" i="0" dirty="0"/>
              <a:t> </a:t>
            </a:r>
            <a:r>
              <a:rPr lang="en-US" i="0" dirty="0"/>
              <a:t>CHARACTERIZING &amp; REPRESENTING NEW YORK CITY’S TAXI TRANSPORTATION NETWORK </a:t>
            </a:r>
            <a:endParaRPr lang="en-US" dirty="0">
              <a:solidFill>
                <a:schemeClr val="tx1">
                  <a:lumMod val="65000"/>
                  <a:lumOff val="35000"/>
                </a:schemeClr>
              </a:solidFill>
            </a:endParaRPr>
          </a:p>
        </p:txBody>
      </p:sp>
      <p:sp>
        <p:nvSpPr>
          <p:cNvPr id="4" name="TextBox 3"/>
          <p:cNvSpPr txBox="1"/>
          <p:nvPr/>
        </p:nvSpPr>
        <p:spPr>
          <a:xfrm>
            <a:off x="2823291" y="2088825"/>
            <a:ext cx="3515706" cy="338554"/>
          </a:xfrm>
          <a:prstGeom prst="rect">
            <a:avLst/>
          </a:prstGeom>
          <a:noFill/>
        </p:spPr>
        <p:txBody>
          <a:bodyPr wrap="none" rtlCol="0">
            <a:spAutoFit/>
          </a:bodyPr>
          <a:lstStyle/>
          <a:p>
            <a:r>
              <a:rPr lang="en-US" sz="2400" b="1" i="1" baseline="30000" dirty="0">
                <a:solidFill>
                  <a:schemeClr val="tx1">
                    <a:lumMod val="65000"/>
                    <a:lumOff val="35000"/>
                  </a:schemeClr>
                </a:solidFill>
                <a:latin typeface="+mj-lt"/>
                <a:ea typeface="+mj-ea"/>
                <a:cs typeface="+mj-cs"/>
              </a:rPr>
              <a:t>Nilesh</a:t>
            </a:r>
            <a:r>
              <a:rPr lang="en-US" baseline="30000" dirty="0">
                <a:solidFill>
                  <a:schemeClr val="tx1">
                    <a:lumMod val="65000"/>
                    <a:lumOff val="35000"/>
                  </a:schemeClr>
                </a:solidFill>
              </a:rPr>
              <a:t> </a:t>
            </a:r>
            <a:r>
              <a:rPr lang="en-US" sz="2400" b="1" i="1" baseline="30000" dirty="0">
                <a:solidFill>
                  <a:schemeClr val="tx1">
                    <a:lumMod val="65000"/>
                    <a:lumOff val="35000"/>
                  </a:schemeClr>
                </a:solidFill>
                <a:latin typeface="+mj-lt"/>
                <a:ea typeface="+mj-ea"/>
                <a:cs typeface="+mj-cs"/>
              </a:rPr>
              <a:t>Patil 			Jiang Shang</a:t>
            </a:r>
          </a:p>
        </p:txBody>
      </p:sp>
      <p:sp>
        <p:nvSpPr>
          <p:cNvPr id="2" name="Text Placeholder 1"/>
          <p:cNvSpPr>
            <a:spLocks noGrp="1"/>
          </p:cNvSpPr>
          <p:nvPr>
            <p:ph type="body" sz="quarter" idx="13"/>
          </p:nvPr>
        </p:nvSpPr>
        <p:spPr>
          <a:xfrm>
            <a:off x="7563394" y="5719009"/>
            <a:ext cx="1090034" cy="322565"/>
          </a:xfrm>
        </p:spPr>
        <p:txBody>
          <a:bodyPr/>
          <a:lstStyle/>
          <a:p>
            <a:pPr algn="ctr"/>
            <a:r>
              <a:rPr lang="en-US" dirty="0">
                <a:solidFill>
                  <a:schemeClr val="tx1"/>
                </a:solidFill>
              </a:rPr>
              <a:t>Dec 12 2016</a:t>
            </a:r>
          </a:p>
        </p:txBody>
      </p:sp>
    </p:spTree>
    <p:extLst>
      <p:ext uri="{BB962C8B-B14F-4D97-AF65-F5344CB8AC3E}">
        <p14:creationId xmlns:p14="http://schemas.microsoft.com/office/powerpoint/2010/main" val="4017362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000" dirty="0"/>
              <a:t>Trips Versus Degree Ratio</a:t>
            </a:r>
          </a:p>
        </p:txBody>
      </p:sp>
      <p:pic>
        <p:nvPicPr>
          <p:cNvPr id="10" name="Content Placeholder 9" descr="greater500_indegree.png"/>
          <p:cNvPicPr>
            <a:picLocks noGrp="1" noChangeAspect="1"/>
          </p:cNvPicPr>
          <p:nvPr>
            <p:ph idx="1"/>
          </p:nvPr>
        </p:nvPicPr>
        <p:blipFill>
          <a:blip r:embed="rId3">
            <a:extLst>
              <a:ext uri="{28A0092B-C50C-407E-A947-70E740481C1C}">
                <a14:useLocalDpi xmlns:a14="http://schemas.microsoft.com/office/drawing/2010/main" val="0"/>
              </a:ext>
            </a:extLst>
          </a:blip>
          <a:srcRect l="-8170" r="-8170"/>
          <a:stretch>
            <a:fillRect/>
          </a:stretch>
        </p:blipFill>
        <p:spPr/>
      </p:pic>
      <p:pic>
        <p:nvPicPr>
          <p:cNvPr id="11" name="Content Placeholder 10" descr="greater500_outdegree.png"/>
          <p:cNvPicPr>
            <a:picLocks noGrp="1" noChangeAspect="1"/>
          </p:cNvPicPr>
          <p:nvPr>
            <p:ph idx="13"/>
          </p:nvPr>
        </p:nvPicPr>
        <p:blipFill>
          <a:blip r:embed="rId4">
            <a:extLst>
              <a:ext uri="{28A0092B-C50C-407E-A947-70E740481C1C}">
                <a14:useLocalDpi xmlns:a14="http://schemas.microsoft.com/office/drawing/2010/main" val="0"/>
              </a:ext>
            </a:extLst>
          </a:blip>
          <a:srcRect l="-8126" r="-8126"/>
          <a:stretch>
            <a:fillRect/>
          </a:stretch>
        </p:blipFill>
        <p:spPr/>
      </p:pic>
      <p:pic>
        <p:nvPicPr>
          <p:cNvPr id="12" name="Content Placeholder 11" descr="smaller500_indegree.png"/>
          <p:cNvPicPr>
            <a:picLocks noGrp="1" noChangeAspect="1"/>
          </p:cNvPicPr>
          <p:nvPr>
            <p:ph idx="14"/>
          </p:nvPr>
        </p:nvPicPr>
        <p:blipFill>
          <a:blip r:embed="rId5">
            <a:extLst>
              <a:ext uri="{28A0092B-C50C-407E-A947-70E740481C1C}">
                <a14:useLocalDpi xmlns:a14="http://schemas.microsoft.com/office/drawing/2010/main" val="0"/>
              </a:ext>
            </a:extLst>
          </a:blip>
          <a:srcRect l="-7618" r="-7618"/>
          <a:stretch>
            <a:fillRect/>
          </a:stretch>
        </p:blipFill>
        <p:spPr/>
      </p:pic>
      <p:pic>
        <p:nvPicPr>
          <p:cNvPr id="13" name="Content Placeholder 12" descr="smaller500_outdegree.png"/>
          <p:cNvPicPr>
            <a:picLocks noGrp="1" noChangeAspect="1"/>
          </p:cNvPicPr>
          <p:nvPr>
            <p:ph idx="15"/>
          </p:nvPr>
        </p:nvPicPr>
        <p:blipFill>
          <a:blip r:embed="rId6">
            <a:extLst>
              <a:ext uri="{28A0092B-C50C-407E-A947-70E740481C1C}">
                <a14:useLocalDpi xmlns:a14="http://schemas.microsoft.com/office/drawing/2010/main" val="0"/>
              </a:ext>
            </a:extLst>
          </a:blip>
          <a:srcRect l="-7261" r="-7261"/>
          <a:stretch>
            <a:fillRect/>
          </a:stretch>
        </p:blipFill>
        <p:spPr/>
      </p:pic>
    </p:spTree>
    <p:extLst>
      <p:ext uri="{BB962C8B-B14F-4D97-AF65-F5344CB8AC3E}">
        <p14:creationId xmlns:p14="http://schemas.microsoft.com/office/powerpoint/2010/main" val="31952756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z="4000" dirty="0"/>
              <a:t>Trips Versus Degree Ratio</a:t>
            </a:r>
          </a:p>
        </p:txBody>
      </p:sp>
      <p:sp>
        <p:nvSpPr>
          <p:cNvPr id="10" name="Content Placeholder 2"/>
          <p:cNvSpPr txBox="1">
            <a:spLocks/>
          </p:cNvSpPr>
          <p:nvPr/>
        </p:nvSpPr>
        <p:spPr>
          <a:xfrm>
            <a:off x="320675" y="993775"/>
            <a:ext cx="8499475" cy="5311775"/>
          </a:xfrm>
          <a:prstGeom prst="rect">
            <a:avLst/>
          </a:prstGeom>
        </p:spPr>
        <p:txBody>
          <a:bodyPr>
            <a:normAutofit fontScale="92500" lnSpcReduction="10000"/>
          </a:bodyPr>
          <a:lstStyle>
            <a:lvl1pPr marL="34290" indent="0" algn="l" defTabSz="685800" rtl="0" eaLnBrk="1" latinLnBrk="0" hangingPunct="1">
              <a:spcBef>
                <a:spcPts val="900"/>
              </a:spcBef>
              <a:buFontTx/>
              <a:buNone/>
              <a:defRPr sz="1350" b="1" kern="1200">
                <a:solidFill>
                  <a:srgbClr val="F58345"/>
                </a:solidFill>
                <a:latin typeface="+mn-lt"/>
                <a:ea typeface="+mn-ea"/>
                <a:cs typeface="+mn-cs"/>
              </a:defRPr>
            </a:lvl1pPr>
            <a:lvl2pPr marL="205740" indent="-205740" algn="l" defTabSz="685800" rtl="0" eaLnBrk="1" latinLnBrk="0" hangingPunct="1">
              <a:spcBef>
                <a:spcPts val="900"/>
              </a:spcBef>
              <a:buClr>
                <a:srgbClr val="0057A8"/>
              </a:buClr>
              <a:buFont typeface="Webdings" pitchFamily="18" charset="2"/>
              <a:buChar char="4"/>
              <a:defRPr sz="1350" kern="1200">
                <a:solidFill>
                  <a:schemeClr val="tx1"/>
                </a:solidFill>
                <a:latin typeface="+mn-lt"/>
                <a:ea typeface="+mn-ea"/>
                <a:cs typeface="+mn-cs"/>
              </a:defRPr>
            </a:lvl2pPr>
            <a:lvl3pPr marL="41148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3pPr>
            <a:lvl4pPr marL="61722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4pPr>
            <a:lvl5pPr marL="82296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777240" lvl="1" indent="-571500" algn="just">
              <a:buFont typeface="+mj-lt"/>
              <a:buAutoNum type="romanUcPeriod"/>
            </a:pPr>
            <a:r>
              <a:rPr lang="en-US" sz="2800" dirty="0"/>
              <a:t>For number of trips&gt;=500, most of the outliers being Madison Square Garden, Penn Station such inner city attractions. This means a large number of people coming to these places from relatively fixed places and most of these places are in Manhattan (e.g. 250,000 trips coming from about 200 places. On average 1250 trips from the same place)</a:t>
            </a:r>
          </a:p>
          <a:p>
            <a:pPr marL="777240" lvl="1" indent="-571500" algn="just">
              <a:buFont typeface="+mj-lt"/>
              <a:buAutoNum type="romanUcPeriod"/>
            </a:pPr>
            <a:r>
              <a:rPr lang="en-US" sz="2800" dirty="0"/>
              <a:t>For number of trips &lt;500, most of the outliers being Airports, and the trips/degree ratio is much smaller, meaning small amount of people coming from all sorts of places. And we can easily identify places with low connectivity by looking at the ‘tail’ (the smaller the ratio is, the farther away it is from Manhattan)</a:t>
            </a:r>
          </a:p>
        </p:txBody>
      </p:sp>
    </p:spTree>
    <p:extLst>
      <p:ext uri="{BB962C8B-B14F-4D97-AF65-F5344CB8AC3E}">
        <p14:creationId xmlns:p14="http://schemas.microsoft.com/office/powerpoint/2010/main" val="1862597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rotWithShape="1">
          <a:blip r:embed="rId2">
            <a:extLst>
              <a:ext uri="{28A0092B-C50C-407E-A947-70E740481C1C}">
                <a14:useLocalDpi xmlns:a14="http://schemas.microsoft.com/office/drawing/2010/main"/>
              </a:ext>
            </a:extLst>
          </a:blip>
          <a:srcRect/>
          <a:stretch/>
        </p:blipFill>
        <p:spPr>
          <a:xfrm>
            <a:off x="0" y="-1"/>
            <a:ext cx="9144000" cy="6858001"/>
          </a:xfrm>
        </p:spPr>
      </p:pic>
      <p:sp>
        <p:nvSpPr>
          <p:cNvPr id="5" name="TextBox 4"/>
          <p:cNvSpPr txBox="1"/>
          <p:nvPr/>
        </p:nvSpPr>
        <p:spPr>
          <a:xfrm>
            <a:off x="4963886" y="5747096"/>
            <a:ext cx="3749040" cy="646331"/>
          </a:xfrm>
          <a:prstGeom prst="rect">
            <a:avLst/>
          </a:prstGeom>
          <a:noFill/>
        </p:spPr>
        <p:txBody>
          <a:bodyPr wrap="square" rtlCol="0">
            <a:spAutoFit/>
          </a:bodyPr>
          <a:lstStyle/>
          <a:p>
            <a:r>
              <a:rPr lang="en-US" dirty="0"/>
              <a:t>Broadway &amp;7</a:t>
            </a:r>
            <a:r>
              <a:rPr lang="en-US" baseline="30000" dirty="0"/>
              <a:t>th</a:t>
            </a:r>
            <a:r>
              <a:rPr lang="en-US" dirty="0"/>
              <a:t> Avenue : South bound</a:t>
            </a:r>
          </a:p>
          <a:p>
            <a:r>
              <a:rPr lang="en-US" dirty="0"/>
              <a:t>6</a:t>
            </a:r>
            <a:r>
              <a:rPr lang="en-US" baseline="30000" dirty="0"/>
              <a:t>th</a:t>
            </a:r>
            <a:r>
              <a:rPr lang="en-US" dirty="0"/>
              <a:t> Avenue : North Bound</a:t>
            </a:r>
          </a:p>
        </p:txBody>
      </p:sp>
    </p:spTree>
    <p:extLst>
      <p:ext uri="{BB962C8B-B14F-4D97-AF65-F5344CB8AC3E}">
        <p14:creationId xmlns:p14="http://schemas.microsoft.com/office/powerpoint/2010/main" val="3741484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3">
            <a:extLst>
              <a:ext uri="{28A0092B-C50C-407E-A947-70E740481C1C}">
                <a14:useLocalDpi xmlns:a14="http://schemas.microsoft.com/office/drawing/2010/main"/>
              </a:ext>
            </a:extLst>
          </a:blip>
          <a:srcRect/>
          <a:stretch/>
        </p:blipFill>
        <p:spPr>
          <a:xfrm>
            <a:off x="0" y="0"/>
            <a:ext cx="9144000" cy="6858000"/>
          </a:xfrm>
        </p:spPr>
      </p:pic>
    </p:spTree>
    <p:extLst>
      <p:ext uri="{BB962C8B-B14F-4D97-AF65-F5344CB8AC3E}">
        <p14:creationId xmlns:p14="http://schemas.microsoft.com/office/powerpoint/2010/main" val="1964400416"/>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rotWithShape="1">
          <a:blip r:embed="rId3" cstate="hqprint">
            <a:extLst>
              <a:ext uri="{28A0092B-C50C-407E-A947-70E740481C1C}">
                <a14:useLocalDpi xmlns:a14="http://schemas.microsoft.com/office/drawing/2010/main"/>
              </a:ext>
            </a:extLst>
          </a:blip>
          <a:srcRect/>
          <a:stretch/>
        </p:blipFill>
        <p:spPr>
          <a:xfrm>
            <a:off x="0" y="-55417"/>
            <a:ext cx="9143999" cy="6913418"/>
          </a:xfrm>
        </p:spPr>
      </p:pic>
    </p:spTree>
    <p:extLst>
      <p:ext uri="{BB962C8B-B14F-4D97-AF65-F5344CB8AC3E}">
        <p14:creationId xmlns:p14="http://schemas.microsoft.com/office/powerpoint/2010/main" val="1322907833"/>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 name="Content Placeholder 2"/>
          <p:cNvPicPr>
            <a:picLocks noGrp="1" noChangeAspect="1"/>
          </p:cNvPicPr>
          <p:nvPr>
            <p:ph idx="13"/>
          </p:nvPr>
        </p:nvPicPr>
        <p:blipFill rotWithShape="1">
          <a:blip r:embed="rId3">
            <a:extLst>
              <a:ext uri="{28A0092B-C50C-407E-A947-70E740481C1C}">
                <a14:useLocalDpi xmlns:a14="http://schemas.microsoft.com/office/drawing/2010/main"/>
              </a:ext>
            </a:extLst>
          </a:blip>
          <a:srcRect/>
          <a:stretch/>
        </p:blipFill>
        <p:spPr>
          <a:xfrm>
            <a:off x="0" y="0"/>
            <a:ext cx="9144000" cy="6858000"/>
          </a:xfrm>
        </p:spPr>
      </p:pic>
    </p:spTree>
    <p:extLst>
      <p:ext uri="{BB962C8B-B14F-4D97-AF65-F5344CB8AC3E}">
        <p14:creationId xmlns:p14="http://schemas.microsoft.com/office/powerpoint/2010/main" val="4181858290"/>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0" y="0"/>
            <a:ext cx="9144000" cy="6858000"/>
          </a:xfrm>
          <a:prstGeom prst="rect">
            <a:avLst/>
          </a:prstGeom>
        </p:spPr>
      </p:pic>
      <p:sp>
        <p:nvSpPr>
          <p:cNvPr id="2" name="Title 1"/>
          <p:cNvSpPr>
            <a:spLocks noGrp="1"/>
          </p:cNvSpPr>
          <p:nvPr>
            <p:ph type="title"/>
          </p:nvPr>
        </p:nvSpPr>
        <p:spPr>
          <a:xfrm>
            <a:off x="91440" y="44414"/>
            <a:ext cx="2087336" cy="566928"/>
          </a:xfrm>
        </p:spPr>
        <p:txBody>
          <a:bodyPr/>
          <a:lstStyle/>
          <a:p>
            <a:r>
              <a:rPr lang="en-US" dirty="0">
                <a:solidFill>
                  <a:srgbClr val="FFFF00"/>
                </a:solidFill>
              </a:rPr>
              <a:t>Community structure</a:t>
            </a:r>
          </a:p>
        </p:txBody>
      </p:sp>
    </p:spTree>
    <p:extLst>
      <p:ext uri="{BB962C8B-B14F-4D97-AF65-F5344CB8AC3E}">
        <p14:creationId xmlns:p14="http://schemas.microsoft.com/office/powerpoint/2010/main" val="41251864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Content Placeholder 3"/>
          <p:cNvPicPr>
            <a:picLocks noGrp="1" noChangeAspect="1"/>
          </p:cNvPicPr>
          <p:nvPr>
            <p:ph idx="13"/>
          </p:nvPr>
        </p:nvPicPr>
        <p:blipFill rotWithShape="1">
          <a:blip r:embed="rId3">
            <a:extLst>
              <a:ext uri="{28A0092B-C50C-407E-A947-70E740481C1C}">
                <a14:useLocalDpi xmlns:a14="http://schemas.microsoft.com/office/drawing/2010/main"/>
              </a:ext>
            </a:extLst>
          </a:blip>
          <a:srcRect/>
          <a:stretch/>
        </p:blipFill>
        <p:spPr>
          <a:xfrm>
            <a:off x="0" y="0"/>
            <a:ext cx="9144000" cy="6858000"/>
          </a:xfrm>
        </p:spPr>
      </p:pic>
    </p:spTree>
    <p:extLst>
      <p:ext uri="{BB962C8B-B14F-4D97-AF65-F5344CB8AC3E}">
        <p14:creationId xmlns:p14="http://schemas.microsoft.com/office/powerpoint/2010/main" val="2939372952"/>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5" name="Content Placeholder 4"/>
          <p:cNvPicPr>
            <a:picLocks noGrp="1" noChangeAspect="1"/>
          </p:cNvPicPr>
          <p:nvPr>
            <p:ph idx="13"/>
          </p:nvPr>
        </p:nvPicPr>
        <p:blipFill rotWithShape="1">
          <a:blip r:embed="rId3">
            <a:extLst>
              <a:ext uri="{28A0092B-C50C-407E-A947-70E740481C1C}">
                <a14:useLocalDpi xmlns:a14="http://schemas.microsoft.com/office/drawing/2010/main"/>
              </a:ext>
            </a:extLst>
          </a:blip>
          <a:srcRect/>
          <a:stretch/>
        </p:blipFill>
        <p:spPr>
          <a:xfrm>
            <a:off x="0" y="0"/>
            <a:ext cx="9144000" cy="6858000"/>
          </a:xfrm>
        </p:spPr>
      </p:pic>
    </p:spTree>
    <p:extLst>
      <p:ext uri="{BB962C8B-B14F-4D97-AF65-F5344CB8AC3E}">
        <p14:creationId xmlns:p14="http://schemas.microsoft.com/office/powerpoint/2010/main" val="694305597"/>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320676" y="1042306"/>
            <a:ext cx="8499475" cy="5658939"/>
          </a:xfrm>
        </p:spPr>
        <p:txBody>
          <a:bodyPr/>
          <a:lstStyle/>
          <a:p>
            <a:pPr marL="320040" indent="-285750">
              <a:buFont typeface="Arial" panose="020B0604020202020204" pitchFamily="34" charset="0"/>
              <a:buChar char="•"/>
            </a:pPr>
            <a:endParaRPr lang="en-US" dirty="0"/>
          </a:p>
          <a:p>
            <a:pPr marL="320040" indent="-285750">
              <a:buFont typeface="Arial" panose="020B0604020202020204" pitchFamily="34" charset="0"/>
              <a:buChar char="•"/>
            </a:pPr>
            <a:endParaRPr lang="en-US" dirty="0"/>
          </a:p>
          <a:p>
            <a:pPr marL="320040" indent="-285750">
              <a:buFont typeface="Arial" panose="020B0604020202020204" pitchFamily="34" charset="0"/>
              <a:buChar char="•"/>
            </a:pPr>
            <a:r>
              <a:rPr lang="en-US" dirty="0"/>
              <a:t>Apart from infrastructural transportation hubs, the only critical region seems to be around 5</a:t>
            </a:r>
            <a:r>
              <a:rPr lang="en-US" baseline="30000" dirty="0"/>
              <a:t>th</a:t>
            </a:r>
            <a:r>
              <a:rPr lang="en-US" dirty="0"/>
              <a:t> &amp; 6</a:t>
            </a:r>
            <a:r>
              <a:rPr lang="en-US" baseline="30000" dirty="0"/>
              <a:t>th</a:t>
            </a:r>
            <a:r>
              <a:rPr lang="en-US" dirty="0"/>
              <a:t> avenue close to 50-55 streets ( our reasoning is that they correspond to office locations)</a:t>
            </a:r>
          </a:p>
          <a:p>
            <a:r>
              <a:rPr lang="en-US" dirty="0"/>
              <a:t> </a:t>
            </a:r>
          </a:p>
          <a:p>
            <a:pPr marL="320040" indent="-285750">
              <a:buFont typeface="Arial" panose="020B0604020202020204" pitchFamily="34" charset="0"/>
              <a:buChar char="•"/>
            </a:pPr>
            <a:r>
              <a:rPr lang="en-US" dirty="0"/>
              <a:t>Taxi transportation in NYC has Broadway &amp; 6</a:t>
            </a:r>
            <a:r>
              <a:rPr lang="en-US" baseline="30000" dirty="0"/>
              <a:t>th</a:t>
            </a:r>
            <a:r>
              <a:rPr lang="en-US" dirty="0"/>
              <a:t> avenue as its central veins, any blockage on these 2 routes might lead to severe disruption ( as seen in the past few days since the President elect decided to work from his office in Trump Towers )</a:t>
            </a:r>
          </a:p>
          <a:p>
            <a:pPr marL="320040" indent="-285750">
              <a:buFont typeface="Arial" panose="020B0604020202020204" pitchFamily="34" charset="0"/>
              <a:buChar char="•"/>
            </a:pPr>
            <a:endParaRPr lang="en-US" dirty="0"/>
          </a:p>
          <a:p>
            <a:pPr marL="320040" indent="-285750">
              <a:buFont typeface="Arial" panose="020B0604020202020204" pitchFamily="34" charset="0"/>
              <a:buChar char="•"/>
            </a:pPr>
            <a:r>
              <a:rPr lang="en-US" dirty="0"/>
              <a:t>From the community structure that we got:</a:t>
            </a:r>
          </a:p>
          <a:p>
            <a:pPr marL="1108710" lvl="4" indent="-285750"/>
            <a:r>
              <a:rPr lang="en-US" dirty="0"/>
              <a:t>East village &amp; Brooklyn seem to fall cleanly in a single community, due to restricted subway transportation towards North, in general</a:t>
            </a:r>
          </a:p>
          <a:p>
            <a:pPr marL="1108710" lvl="4" indent="-285750"/>
            <a:r>
              <a:rPr lang="en-US" dirty="0"/>
              <a:t>Bronx &amp; Queens fall in a single cluster because of the same reason, but the connectivity is restricted towards each other</a:t>
            </a:r>
          </a:p>
          <a:p>
            <a:pPr marL="1108710" lvl="4" indent="-285750"/>
            <a:r>
              <a:rPr lang="en-US" dirty="0"/>
              <a:t>Manhattan falls into a single community due to extremely high connectivity within itself and relatively higher connections to other two communities</a:t>
            </a:r>
          </a:p>
          <a:p>
            <a:pPr marL="320040" lvl="0" indent="-285750">
              <a:buFont typeface="Arial" panose="020B0604020202020204" pitchFamily="34" charset="0"/>
              <a:buChar char="•"/>
            </a:pPr>
            <a:r>
              <a:rPr lang="en-US" dirty="0"/>
              <a:t>Further work:</a:t>
            </a:r>
          </a:p>
          <a:p>
            <a:pPr marL="491490" lvl="1" indent="-285750">
              <a:buFont typeface="Arial" panose="020B0604020202020204" pitchFamily="34" charset="0"/>
              <a:buChar char="•"/>
            </a:pPr>
            <a:r>
              <a:rPr lang="en-US" dirty="0"/>
              <a:t>Analyze communities in a more detailed way</a:t>
            </a:r>
          </a:p>
          <a:p>
            <a:pPr marL="491490" lvl="1" indent="-285750">
              <a:buFont typeface="Arial" panose="020B0604020202020204" pitchFamily="34" charset="0"/>
              <a:buChar char="•"/>
            </a:pPr>
            <a:r>
              <a:rPr lang="en-US" dirty="0"/>
              <a:t>Similar community analysis for all available years (2009-2015)</a:t>
            </a:r>
          </a:p>
          <a:p>
            <a:pPr marL="491490" lvl="1" indent="-285750">
              <a:buFont typeface="Arial" panose="020B0604020202020204" pitchFamily="34" charset="0"/>
              <a:buChar char="•"/>
            </a:pPr>
            <a:r>
              <a:rPr lang="en-US" dirty="0"/>
              <a:t>Changes across years</a:t>
            </a:r>
          </a:p>
          <a:p>
            <a:pPr lvl="1" indent="0">
              <a:buNone/>
            </a:pPr>
            <a:endParaRPr lang="en-US" dirty="0"/>
          </a:p>
          <a:p>
            <a:pPr marL="1108710" lvl="4" indent="-285750"/>
            <a:endParaRPr lang="en-US" dirty="0"/>
          </a:p>
        </p:txBody>
      </p:sp>
      <p:sp>
        <p:nvSpPr>
          <p:cNvPr id="9" name="Content Placeholder 8"/>
          <p:cNvSpPr>
            <a:spLocks noGrp="1"/>
          </p:cNvSpPr>
          <p:nvPr>
            <p:ph idx="13"/>
          </p:nvPr>
        </p:nvSpPr>
        <p:spPr>
          <a:xfrm>
            <a:off x="320674" y="236130"/>
            <a:ext cx="8499475" cy="457200"/>
          </a:xfrm>
        </p:spPr>
        <p:txBody>
          <a:bodyPr/>
          <a:lstStyle/>
          <a:p>
            <a:r>
              <a:rPr lang="en-US" dirty="0"/>
              <a:t>Conclusions</a:t>
            </a:r>
          </a:p>
        </p:txBody>
      </p:sp>
    </p:spTree>
    <p:extLst>
      <p:ext uri="{BB962C8B-B14F-4D97-AF65-F5344CB8AC3E}">
        <p14:creationId xmlns:p14="http://schemas.microsoft.com/office/powerpoint/2010/main" val="643194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Introduction</a:t>
            </a:r>
            <a:endParaRPr lang="en-US" dirty="0"/>
          </a:p>
        </p:txBody>
      </p:sp>
      <p:sp>
        <p:nvSpPr>
          <p:cNvPr id="3" name="Content Placeholder 2"/>
          <p:cNvSpPr>
            <a:spLocks noGrp="1"/>
          </p:cNvSpPr>
          <p:nvPr>
            <p:ph idx="1"/>
          </p:nvPr>
        </p:nvSpPr>
        <p:spPr/>
        <p:txBody>
          <a:bodyPr vert="horz" lIns="0" tIns="0" rIns="91440" bIns="0" rtlCol="0">
            <a:noAutofit/>
          </a:bodyPr>
          <a:lstStyle/>
          <a:p>
            <a:endParaRPr lang="en-US" sz="2000" dirty="0"/>
          </a:p>
          <a:p>
            <a:r>
              <a:rPr lang="en-US" sz="2000" dirty="0"/>
              <a:t>Project Goal:</a:t>
            </a:r>
          </a:p>
          <a:p>
            <a:pPr lvl="2"/>
            <a:endParaRPr lang="en-US" dirty="0"/>
          </a:p>
          <a:p>
            <a:pPr lvl="2"/>
            <a:r>
              <a:rPr lang="en-US" sz="1400" dirty="0"/>
              <a:t>Determining travel patterns of NYC residents from 146+ million taxi trips</a:t>
            </a:r>
          </a:p>
          <a:p>
            <a:pPr lvl="2"/>
            <a:endParaRPr lang="en-US" sz="1400" dirty="0"/>
          </a:p>
          <a:p>
            <a:pPr lvl="2"/>
            <a:r>
              <a:rPr lang="en-US" sz="1400" dirty="0"/>
              <a:t>Peculiarities in the transportation network : critical points, restrictions </a:t>
            </a:r>
            <a:r>
              <a:rPr lang="en-US" sz="1400" dirty="0" err="1"/>
              <a:t>etc</a:t>
            </a:r>
            <a:endParaRPr lang="en-US" sz="1400" dirty="0"/>
          </a:p>
          <a:p>
            <a:pPr lvl="2"/>
            <a:endParaRPr lang="en-US" dirty="0"/>
          </a:p>
          <a:p>
            <a:r>
              <a:rPr lang="en-US" sz="2000" dirty="0"/>
              <a:t>Core assumptions:</a:t>
            </a:r>
          </a:p>
          <a:p>
            <a:pPr lvl="2"/>
            <a:endParaRPr lang="en-US" dirty="0"/>
          </a:p>
          <a:p>
            <a:pPr lvl="2"/>
            <a:r>
              <a:rPr lang="en-US" sz="1400" dirty="0"/>
              <a:t>Given the large number of rides being used, a generalization of travel pattern is plausible </a:t>
            </a:r>
          </a:p>
          <a:p>
            <a:pPr lvl="2"/>
            <a:endParaRPr lang="en-US" sz="1400" dirty="0"/>
          </a:p>
          <a:p>
            <a:pPr lvl="2"/>
            <a:r>
              <a:rPr lang="en-US" sz="1400" dirty="0"/>
              <a:t>General locality of nodes is representative of travel type</a:t>
            </a:r>
          </a:p>
        </p:txBody>
      </p:sp>
    </p:spTree>
    <p:extLst>
      <p:ext uri="{BB962C8B-B14F-4D97-AF65-F5344CB8AC3E}">
        <p14:creationId xmlns:p14="http://schemas.microsoft.com/office/powerpoint/2010/main" val="1468293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Description</a:t>
            </a:r>
          </a:p>
        </p:txBody>
      </p:sp>
      <p:sp>
        <p:nvSpPr>
          <p:cNvPr id="3" name="Content Placeholder 2"/>
          <p:cNvSpPr>
            <a:spLocks noGrp="1"/>
          </p:cNvSpPr>
          <p:nvPr>
            <p:ph idx="1"/>
          </p:nvPr>
        </p:nvSpPr>
        <p:spPr>
          <a:xfrm>
            <a:off x="320675" y="994457"/>
            <a:ext cx="8499475" cy="3637493"/>
          </a:xfrm>
        </p:spPr>
        <p:txBody>
          <a:bodyPr vert="horz" lIns="0" tIns="0" rIns="91440" bIns="0" rtlCol="0">
            <a:noAutofit/>
          </a:bodyPr>
          <a:lstStyle/>
          <a:p>
            <a:r>
              <a:rPr lang="en-US" sz="2000" dirty="0"/>
              <a:t>Raw</a:t>
            </a:r>
            <a:r>
              <a:rPr lang="en-US" dirty="0"/>
              <a:t> </a:t>
            </a:r>
            <a:r>
              <a:rPr lang="en-US" sz="2000" dirty="0"/>
              <a:t>Data</a:t>
            </a:r>
          </a:p>
          <a:p>
            <a:pPr lvl="2"/>
            <a:endParaRPr lang="en-US" dirty="0"/>
          </a:p>
          <a:p>
            <a:pPr lvl="2"/>
            <a:r>
              <a:rPr lang="en-US" sz="1400" dirty="0"/>
              <a:t>New York city taxi &amp; Limousine Commission </a:t>
            </a:r>
          </a:p>
          <a:p>
            <a:pPr lvl="2"/>
            <a:r>
              <a:rPr lang="en-US" sz="1400" dirty="0"/>
              <a:t>Taxi rides 2015 </a:t>
            </a:r>
          </a:p>
          <a:p>
            <a:pPr lvl="2"/>
            <a:r>
              <a:rPr lang="en-US" sz="1400" dirty="0"/>
              <a:t>Census tracts : US Census Bureau, 2010 census</a:t>
            </a:r>
          </a:p>
          <a:p>
            <a:pPr lvl="2"/>
            <a:endParaRPr lang="en-US" sz="1400" dirty="0"/>
          </a:p>
          <a:p>
            <a:pPr lvl="2"/>
            <a:r>
              <a:rPr lang="en-US" sz="1400" dirty="0"/>
              <a:t>146 million trips:</a:t>
            </a:r>
          </a:p>
          <a:p>
            <a:pPr lvl="3"/>
            <a:r>
              <a:rPr lang="en-US" sz="1400" dirty="0"/>
              <a:t>Coordinates for pickup, drop &amp; timestamp as trip identifier</a:t>
            </a:r>
          </a:p>
          <a:p>
            <a:pPr lvl="3"/>
            <a:r>
              <a:rPr lang="en-US" sz="1400" dirty="0"/>
              <a:t>Cost, Duration &amp; distance as information associated with the ride</a:t>
            </a:r>
          </a:p>
          <a:p>
            <a:endParaRPr lang="en-US" dirty="0"/>
          </a:p>
        </p:txBody>
      </p:sp>
      <p:pic>
        <p:nvPicPr>
          <p:cNvPr id="7" name="Picture 6" descr="Screen Shot 2016-12-11 at 4.57.1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675" y="4631951"/>
            <a:ext cx="8503921" cy="1964633"/>
          </a:xfrm>
          <a:prstGeom prst="rect">
            <a:avLst/>
          </a:prstGeom>
        </p:spPr>
      </p:pic>
    </p:spTree>
    <p:extLst>
      <p:ext uri="{BB962C8B-B14F-4D97-AF65-F5344CB8AC3E}">
        <p14:creationId xmlns:p14="http://schemas.microsoft.com/office/powerpoint/2010/main" val="1023692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 generation</a:t>
            </a:r>
          </a:p>
        </p:txBody>
      </p:sp>
      <p:sp>
        <p:nvSpPr>
          <p:cNvPr id="3" name="Content Placeholder 2"/>
          <p:cNvSpPr>
            <a:spLocks noGrp="1"/>
          </p:cNvSpPr>
          <p:nvPr>
            <p:ph idx="1"/>
          </p:nvPr>
        </p:nvSpPr>
        <p:spPr>
          <a:xfrm>
            <a:off x="320676" y="1512570"/>
            <a:ext cx="4175126" cy="5188676"/>
          </a:xfrm>
        </p:spPr>
        <p:txBody>
          <a:bodyPr/>
          <a:lstStyle/>
          <a:p>
            <a:pPr marL="320040" indent="-285750">
              <a:buFont typeface="Arial" panose="020B0604020202020204" pitchFamily="34" charset="0"/>
              <a:buChar char="•"/>
            </a:pPr>
            <a:endParaRPr lang="en-US" sz="1400" dirty="0"/>
          </a:p>
          <a:p>
            <a:pPr marL="320040" indent="-285750">
              <a:buFont typeface="Arial" panose="020B0604020202020204" pitchFamily="34" charset="0"/>
              <a:buChar char="•"/>
            </a:pPr>
            <a:r>
              <a:rPr lang="en-US" sz="1400" dirty="0"/>
              <a:t>Cleaning :</a:t>
            </a:r>
          </a:p>
          <a:p>
            <a:pPr marL="491490" lvl="1" indent="-285750">
              <a:buFont typeface="Arial" panose="020B0604020202020204" pitchFamily="34" charset="0"/>
              <a:buChar char="•"/>
            </a:pPr>
            <a:r>
              <a:rPr lang="en-US" sz="1400" dirty="0"/>
              <a:t>Restrict the trips to  NYC boroughs</a:t>
            </a:r>
          </a:p>
          <a:p>
            <a:pPr marL="491490" lvl="1" indent="-285750">
              <a:buFont typeface="Arial" panose="020B0604020202020204" pitchFamily="34" charset="0"/>
              <a:buChar char="•"/>
            </a:pPr>
            <a:r>
              <a:rPr lang="en-US" sz="1400" dirty="0"/>
              <a:t>Remove trips starting and ending at the same position</a:t>
            </a:r>
          </a:p>
          <a:p>
            <a:pPr marL="491490" lvl="1" indent="-285750">
              <a:buFont typeface="Arial" panose="020B0604020202020204" pitchFamily="34" charset="0"/>
              <a:buChar char="•"/>
            </a:pPr>
            <a:r>
              <a:rPr lang="en-US" sz="1400" dirty="0"/>
              <a:t>Remove trips with zero duration</a:t>
            </a:r>
          </a:p>
          <a:p>
            <a:pPr marL="491490" lvl="1" indent="-285750">
              <a:buFont typeface="Arial" panose="020B0604020202020204" pitchFamily="34" charset="0"/>
              <a:buChar char="•"/>
            </a:pPr>
            <a:endParaRPr lang="en-US" sz="1400" dirty="0"/>
          </a:p>
          <a:p>
            <a:pPr marL="320040" indent="-285750">
              <a:buFont typeface="Arial" panose="020B0604020202020204" pitchFamily="34" charset="0"/>
              <a:buChar char="•"/>
            </a:pPr>
            <a:r>
              <a:rPr lang="en-US" sz="1400" dirty="0"/>
              <a:t>Aggregation:</a:t>
            </a:r>
          </a:p>
          <a:p>
            <a:pPr marL="491490" lvl="1" indent="-285750">
              <a:buFont typeface="Arial" panose="020B0604020202020204" pitchFamily="34" charset="0"/>
              <a:buChar char="•"/>
            </a:pPr>
            <a:r>
              <a:rPr lang="en-US" sz="1400" dirty="0"/>
              <a:t>Combine  the dataset with census tracts</a:t>
            </a:r>
          </a:p>
          <a:p>
            <a:pPr marL="491490" lvl="1" indent="-285750">
              <a:buFont typeface="Arial" panose="020B0604020202020204" pitchFamily="34" charset="0"/>
              <a:buChar char="•"/>
            </a:pPr>
            <a:r>
              <a:rPr lang="en-US" sz="1400" dirty="0"/>
              <a:t>Aggregate trips by month, day, hour </a:t>
            </a:r>
            <a:r>
              <a:rPr lang="en-US" sz="1400" dirty="0" err="1"/>
              <a:t>etc</a:t>
            </a:r>
            <a:endParaRPr lang="en-US" sz="1400" dirty="0"/>
          </a:p>
          <a:p>
            <a:pPr marL="491490" lvl="1" indent="-285750">
              <a:buFont typeface="Arial" panose="020B0604020202020204" pitchFamily="34" charset="0"/>
              <a:buChar char="•"/>
            </a:pPr>
            <a:r>
              <a:rPr lang="en-US" sz="1400" dirty="0"/>
              <a:t>Sum trips, duration, cost</a:t>
            </a:r>
          </a:p>
          <a:p>
            <a:pPr marL="491490" lvl="1" indent="-285750">
              <a:buFont typeface="Arial" panose="020B0604020202020204" pitchFamily="34" charset="0"/>
              <a:buChar char="•"/>
            </a:pPr>
            <a:r>
              <a:rPr lang="en-US" sz="1400" dirty="0"/>
              <a:t>Use average value for analysis</a:t>
            </a:r>
          </a:p>
          <a:p>
            <a:pPr marL="320040" indent="-285750">
              <a:buFont typeface="Arial" panose="020B0604020202020204" pitchFamily="34" charset="0"/>
              <a:buChar char="•"/>
            </a:pPr>
            <a:endParaRPr lang="en-US" sz="1400" dirty="0"/>
          </a:p>
          <a:p>
            <a:pPr marL="320040" indent="-285750">
              <a:buFont typeface="Arial" panose="020B0604020202020204" pitchFamily="34" charset="0"/>
              <a:buChar char="•"/>
            </a:pPr>
            <a:r>
              <a:rPr lang="en-US" sz="1400" dirty="0"/>
              <a:t>Tools :</a:t>
            </a:r>
          </a:p>
          <a:p>
            <a:pPr marL="491490" lvl="1" indent="-285750">
              <a:buFont typeface="Arial" panose="020B0604020202020204" pitchFamily="34" charset="0"/>
              <a:buChar char="•"/>
            </a:pPr>
            <a:r>
              <a:rPr lang="en-US" sz="1400" dirty="0"/>
              <a:t>Spark for initial data aggregation &amp; reshaping</a:t>
            </a:r>
          </a:p>
          <a:p>
            <a:pPr marL="491490" lvl="1" indent="-285750">
              <a:buFont typeface="Arial" panose="020B0604020202020204" pitchFamily="34" charset="0"/>
              <a:buChar char="•"/>
            </a:pPr>
            <a:r>
              <a:rPr lang="en-US" sz="1400" dirty="0"/>
              <a:t>Python, </a:t>
            </a:r>
            <a:r>
              <a:rPr lang="en-US" sz="1400" dirty="0" err="1"/>
              <a:t>Igraph</a:t>
            </a:r>
            <a:r>
              <a:rPr lang="en-US" sz="1400" dirty="0"/>
              <a:t>, </a:t>
            </a:r>
            <a:r>
              <a:rPr lang="en-US" sz="1400" dirty="0" err="1"/>
              <a:t>networkx</a:t>
            </a:r>
            <a:r>
              <a:rPr lang="en-US" sz="1400" dirty="0"/>
              <a:t> for analysis</a:t>
            </a:r>
          </a:p>
          <a:p>
            <a:pPr marL="491490" lvl="1" indent="-285750">
              <a:buFont typeface="Arial" panose="020B0604020202020204" pitchFamily="34" charset="0"/>
              <a:buChar char="•"/>
            </a:pPr>
            <a:endParaRPr lang="en-US" sz="1400" dirty="0"/>
          </a:p>
        </p:txBody>
      </p:sp>
      <p:sp>
        <p:nvSpPr>
          <p:cNvPr id="7" name="Content Placeholder 6"/>
          <p:cNvSpPr>
            <a:spLocks noGrp="1"/>
          </p:cNvSpPr>
          <p:nvPr>
            <p:ph idx="13"/>
          </p:nvPr>
        </p:nvSpPr>
        <p:spPr/>
        <p:txBody>
          <a:bodyPr/>
          <a:lstStyle/>
          <a:p>
            <a:r>
              <a:rPr lang="en-US" dirty="0"/>
              <a:t>Data Munging</a:t>
            </a:r>
          </a:p>
        </p:txBody>
      </p:sp>
      <p:sp>
        <p:nvSpPr>
          <p:cNvPr id="8" name="Content Placeholder 7"/>
          <p:cNvSpPr>
            <a:spLocks noGrp="1"/>
          </p:cNvSpPr>
          <p:nvPr>
            <p:ph idx="14"/>
          </p:nvPr>
        </p:nvSpPr>
        <p:spPr/>
        <p:txBody>
          <a:bodyPr/>
          <a:lstStyle/>
          <a:p>
            <a:endParaRPr lang="en-US" dirty="0"/>
          </a:p>
          <a:p>
            <a:r>
              <a:rPr lang="en-US" dirty="0"/>
              <a:t>Generate directed graph  from 2015 aggregated values:</a:t>
            </a:r>
          </a:p>
          <a:p>
            <a:pPr marL="491490" lvl="1" indent="-285750">
              <a:buFont typeface="Arial" panose="020B0604020202020204" pitchFamily="34" charset="0"/>
              <a:buChar char="•"/>
            </a:pPr>
            <a:r>
              <a:rPr lang="en-US" dirty="0"/>
              <a:t>Represent one location by its geo co-ordinates</a:t>
            </a:r>
          </a:p>
          <a:p>
            <a:pPr marL="491490" lvl="1" indent="-285750">
              <a:buFont typeface="Arial" panose="020B0604020202020204" pitchFamily="34" charset="0"/>
              <a:buChar char="•"/>
            </a:pPr>
            <a:endParaRPr lang="en-US" dirty="0"/>
          </a:p>
          <a:p>
            <a:pPr marL="491490" lvl="1" indent="-285750">
              <a:buFont typeface="Arial" panose="020B0604020202020204" pitchFamily="34" charset="0"/>
              <a:buChar char="•"/>
            </a:pPr>
            <a:r>
              <a:rPr lang="en-US" dirty="0"/>
              <a:t>Treat each location as node</a:t>
            </a:r>
          </a:p>
          <a:p>
            <a:pPr marL="491490" lvl="1" indent="-285750">
              <a:buFont typeface="Arial" panose="020B0604020202020204" pitchFamily="34" charset="0"/>
              <a:buChar char="•"/>
            </a:pPr>
            <a:endParaRPr lang="en-US" dirty="0"/>
          </a:p>
          <a:p>
            <a:pPr marL="491490" lvl="1" indent="-285750">
              <a:buFont typeface="Arial" panose="020B0604020202020204" pitchFamily="34" charset="0"/>
              <a:buChar char="•"/>
            </a:pPr>
            <a:r>
              <a:rPr lang="en-US" dirty="0"/>
              <a:t>Total trips between two nodes are represented as corresponding edge weight</a:t>
            </a:r>
          </a:p>
          <a:p>
            <a:pPr marL="491490" lvl="1" indent="-285750">
              <a:buFont typeface="Arial" panose="020B0604020202020204" pitchFamily="34" charset="0"/>
              <a:buChar char="•"/>
            </a:pPr>
            <a:endParaRPr lang="en-US" dirty="0"/>
          </a:p>
          <a:p>
            <a:pPr marL="491490" lvl="1" indent="-285750">
              <a:buFont typeface="Arial" panose="020B0604020202020204" pitchFamily="34" charset="0"/>
              <a:buChar char="•"/>
            </a:pPr>
            <a:r>
              <a:rPr lang="en-US" dirty="0"/>
              <a:t>Original locations with 200m diameter give about 50k+ nodes, higher resolution but difficult to analyze</a:t>
            </a:r>
          </a:p>
          <a:p>
            <a:pPr marL="491490" lvl="1" indent="-285750">
              <a:buFont typeface="Arial" panose="020B0604020202020204" pitchFamily="34" charset="0"/>
              <a:buChar char="•"/>
            </a:pPr>
            <a:endParaRPr lang="en-US" dirty="0"/>
          </a:p>
          <a:p>
            <a:pPr marL="491490" lvl="1" indent="-285750">
              <a:buFont typeface="Arial" panose="020B0604020202020204" pitchFamily="34" charset="0"/>
              <a:buChar char="•"/>
            </a:pPr>
            <a:r>
              <a:rPr lang="en-US" dirty="0"/>
              <a:t>Census tracts correspond to about 580 nodes</a:t>
            </a:r>
          </a:p>
          <a:p>
            <a:endParaRPr lang="en-US" dirty="0"/>
          </a:p>
        </p:txBody>
      </p:sp>
      <p:sp>
        <p:nvSpPr>
          <p:cNvPr id="9" name="Content Placeholder 8"/>
          <p:cNvSpPr>
            <a:spLocks noGrp="1"/>
          </p:cNvSpPr>
          <p:nvPr>
            <p:ph idx="15"/>
          </p:nvPr>
        </p:nvSpPr>
        <p:spPr/>
        <p:txBody>
          <a:bodyPr/>
          <a:lstStyle/>
          <a:p>
            <a:r>
              <a:rPr lang="en-US" dirty="0"/>
              <a:t>Directed Graph</a:t>
            </a:r>
          </a:p>
        </p:txBody>
      </p:sp>
    </p:spTree>
    <p:extLst>
      <p:ext uri="{BB962C8B-B14F-4D97-AF65-F5344CB8AC3E}">
        <p14:creationId xmlns:p14="http://schemas.microsoft.com/office/powerpoint/2010/main" val="574514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analysis - 01</a:t>
            </a:r>
          </a:p>
        </p:txBody>
      </p:sp>
      <p:pic>
        <p:nvPicPr>
          <p:cNvPr id="6" name="Content Placeholder 5"/>
          <p:cNvPicPr>
            <a:picLocks noGrp="1" noChangeAspect="1"/>
          </p:cNvPicPr>
          <p:nvPr>
            <p:ph idx="1"/>
          </p:nvPr>
        </p:nvPicPr>
        <p:blipFill rotWithShape="1">
          <a:blip r:embed="rId3"/>
          <a:srcRect l="5395" t="3965" r="8601" b="3684"/>
          <a:stretch/>
        </p:blipFill>
        <p:spPr>
          <a:xfrm>
            <a:off x="3971110" y="1877828"/>
            <a:ext cx="5038452" cy="3719563"/>
          </a:xfrm>
        </p:spPr>
      </p:pic>
      <p:sp>
        <p:nvSpPr>
          <p:cNvPr id="4" name="Content Placeholder 3"/>
          <p:cNvSpPr>
            <a:spLocks noGrp="1"/>
          </p:cNvSpPr>
          <p:nvPr>
            <p:ph idx="13"/>
          </p:nvPr>
        </p:nvSpPr>
        <p:spPr>
          <a:xfrm>
            <a:off x="320676" y="993775"/>
            <a:ext cx="8499473" cy="457200"/>
          </a:xfrm>
        </p:spPr>
        <p:txBody>
          <a:bodyPr/>
          <a:lstStyle/>
          <a:p>
            <a:r>
              <a:rPr lang="en-US" dirty="0"/>
              <a:t>Month-wise trip distribution</a:t>
            </a:r>
          </a:p>
        </p:txBody>
      </p:sp>
      <p:sp>
        <p:nvSpPr>
          <p:cNvPr id="7" name="Rectangle 6"/>
          <p:cNvSpPr/>
          <p:nvPr/>
        </p:nvSpPr>
        <p:spPr>
          <a:xfrm>
            <a:off x="320676" y="2167948"/>
            <a:ext cx="3654880" cy="3100849"/>
          </a:xfrm>
          <a:prstGeom prst="rect">
            <a:avLst/>
          </a:prstGeom>
        </p:spPr>
        <p:txBody>
          <a:bodyPr vert="horz" lIns="0" tIns="0" rIns="91440" bIns="0" rtlCol="0">
            <a:noAutofit/>
          </a:bodyPr>
          <a:lstStyle/>
          <a:p>
            <a:pPr marL="320040" indent="-285750" algn="just" defTabSz="685800">
              <a:spcBef>
                <a:spcPts val="900"/>
              </a:spcBef>
              <a:buFont typeface="Arial" panose="020B0604020202020204" pitchFamily="34" charset="0"/>
              <a:buChar char="•"/>
            </a:pPr>
            <a:endParaRPr lang="en-US" sz="1600" dirty="0"/>
          </a:p>
          <a:p>
            <a:pPr marL="320040" indent="-285750" algn="just" defTabSz="685800">
              <a:spcBef>
                <a:spcPts val="900"/>
              </a:spcBef>
              <a:buFont typeface="Arial" panose="020B0604020202020204" pitchFamily="34" charset="0"/>
              <a:buChar char="•"/>
            </a:pPr>
            <a:r>
              <a:rPr lang="en-US" sz="1600" dirty="0"/>
              <a:t>Trips taken in each month peaks between March-May and drops substantially during June onwards</a:t>
            </a:r>
          </a:p>
          <a:p>
            <a:pPr marL="320040" indent="-285750" algn="just" defTabSz="685800">
              <a:spcBef>
                <a:spcPts val="900"/>
              </a:spcBef>
              <a:buFont typeface="Arial" panose="020B0604020202020204" pitchFamily="34" charset="0"/>
              <a:buChar char="•"/>
            </a:pPr>
            <a:endParaRPr lang="en-US" sz="1600" dirty="0"/>
          </a:p>
          <a:p>
            <a:pPr marL="320040" indent="-285750" algn="just" defTabSz="685800">
              <a:spcBef>
                <a:spcPts val="900"/>
              </a:spcBef>
              <a:buFont typeface="Arial" panose="020B0604020202020204" pitchFamily="34" charset="0"/>
              <a:buChar char="•"/>
            </a:pPr>
            <a:endParaRPr lang="en-US" sz="1600" dirty="0"/>
          </a:p>
          <a:p>
            <a:pPr marL="320040" indent="-285750" algn="just" defTabSz="685800">
              <a:spcBef>
                <a:spcPts val="900"/>
              </a:spcBef>
              <a:buFont typeface="Arial" panose="020B0604020202020204" pitchFamily="34" charset="0"/>
              <a:buChar char="•"/>
            </a:pPr>
            <a:r>
              <a:rPr lang="en-US" sz="1600" dirty="0"/>
              <a:t>This can be attributed directly to weather pattern, as commuters are expected to avoid walking long distances during low temperatures or rainy weather</a:t>
            </a:r>
          </a:p>
          <a:p>
            <a:pPr marL="320040" indent="-285750" algn="just" defTabSz="685800">
              <a:spcBef>
                <a:spcPts val="900"/>
              </a:spcBef>
              <a:buFont typeface="Arial" panose="020B0604020202020204" pitchFamily="34" charset="0"/>
              <a:buChar char="•"/>
            </a:pPr>
            <a:endParaRPr lang="en-US" sz="1600" dirty="0"/>
          </a:p>
        </p:txBody>
      </p:sp>
    </p:spTree>
    <p:extLst>
      <p:ext uri="{BB962C8B-B14F-4D97-AF65-F5344CB8AC3E}">
        <p14:creationId xmlns:p14="http://schemas.microsoft.com/office/powerpoint/2010/main" val="4138398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Exploratory analysis - 02</a:t>
            </a:r>
          </a:p>
        </p:txBody>
      </p:sp>
      <p:sp>
        <p:nvSpPr>
          <p:cNvPr id="4" name="Content Placeholder 3"/>
          <p:cNvSpPr>
            <a:spLocks noGrp="1"/>
          </p:cNvSpPr>
          <p:nvPr>
            <p:ph idx="13"/>
          </p:nvPr>
        </p:nvSpPr>
        <p:spPr>
          <a:xfrm>
            <a:off x="320676" y="993775"/>
            <a:ext cx="8499473" cy="457200"/>
          </a:xfrm>
        </p:spPr>
        <p:txBody>
          <a:bodyPr/>
          <a:lstStyle/>
          <a:p>
            <a:r>
              <a:rPr lang="en-US" dirty="0"/>
              <a:t>Cost vs Duration of ride</a:t>
            </a:r>
          </a:p>
        </p:txBody>
      </p:sp>
      <p:sp>
        <p:nvSpPr>
          <p:cNvPr id="7" name="Rectangle 6"/>
          <p:cNvSpPr/>
          <p:nvPr/>
        </p:nvSpPr>
        <p:spPr>
          <a:xfrm>
            <a:off x="316230" y="1775154"/>
            <a:ext cx="3315244" cy="4677897"/>
          </a:xfrm>
          <a:prstGeom prst="rect">
            <a:avLst/>
          </a:prstGeom>
        </p:spPr>
        <p:txBody>
          <a:bodyPr vert="horz" lIns="0" tIns="0" rIns="91440" bIns="0" rtlCol="0">
            <a:noAutofit/>
          </a:bodyPr>
          <a:lstStyle/>
          <a:p>
            <a:pPr marL="320040" indent="-285750" algn="just" defTabSz="685800">
              <a:spcBef>
                <a:spcPts val="900"/>
              </a:spcBef>
              <a:buFont typeface="Arial" panose="020B0604020202020204" pitchFamily="34" charset="0"/>
              <a:buChar char="•"/>
            </a:pPr>
            <a:endParaRPr lang="en-US" sz="1600" dirty="0"/>
          </a:p>
          <a:p>
            <a:pPr marL="320040" indent="-285750" algn="just" defTabSz="685800">
              <a:spcBef>
                <a:spcPts val="900"/>
              </a:spcBef>
              <a:buFont typeface="Arial" panose="020B0604020202020204" pitchFamily="34" charset="0"/>
              <a:buChar char="•"/>
            </a:pPr>
            <a:r>
              <a:rPr lang="en-US" sz="1600" dirty="0"/>
              <a:t>All 146 million rides : cost vs duration scatter plot</a:t>
            </a:r>
          </a:p>
          <a:p>
            <a:pPr marL="320040" indent="-285750" algn="just" defTabSz="685800">
              <a:spcBef>
                <a:spcPts val="900"/>
              </a:spcBef>
              <a:buFont typeface="Arial" panose="020B0604020202020204" pitchFamily="34" charset="0"/>
              <a:buChar char="•"/>
            </a:pPr>
            <a:endParaRPr lang="en-US" sz="1600" dirty="0"/>
          </a:p>
          <a:p>
            <a:pPr marL="320040" indent="-285750" algn="just" defTabSz="685800">
              <a:spcBef>
                <a:spcPts val="900"/>
              </a:spcBef>
              <a:buFont typeface="Arial" panose="020B0604020202020204" pitchFamily="34" charset="0"/>
              <a:buChar char="•"/>
            </a:pPr>
            <a:r>
              <a:rPr lang="en-US" sz="1600" dirty="0"/>
              <a:t>Expected somewhat linear relation</a:t>
            </a:r>
          </a:p>
          <a:p>
            <a:pPr marL="320040" indent="-285750" algn="just" defTabSz="685800">
              <a:spcBef>
                <a:spcPts val="900"/>
              </a:spcBef>
              <a:buFont typeface="Arial" panose="020B0604020202020204" pitchFamily="34" charset="0"/>
              <a:buChar char="•"/>
            </a:pPr>
            <a:endParaRPr lang="en-US" sz="1600" dirty="0"/>
          </a:p>
          <a:p>
            <a:pPr marL="320040" indent="-285750" algn="just" defTabSz="685800">
              <a:spcBef>
                <a:spcPts val="900"/>
              </a:spcBef>
              <a:buFont typeface="Arial" panose="020B0604020202020204" pitchFamily="34" charset="0"/>
              <a:buChar char="•"/>
            </a:pPr>
            <a:r>
              <a:rPr lang="en-US" sz="1600" dirty="0"/>
              <a:t>Interesting part :</a:t>
            </a:r>
          </a:p>
          <a:p>
            <a:pPr marL="777240" lvl="1" indent="-285750" algn="just" defTabSz="685800">
              <a:spcBef>
                <a:spcPts val="900"/>
              </a:spcBef>
              <a:buFont typeface="Arial" panose="020B0604020202020204" pitchFamily="34" charset="0"/>
              <a:buChar char="•"/>
            </a:pPr>
            <a:r>
              <a:rPr lang="en-US" sz="1600" dirty="0"/>
              <a:t>Near constant cost lines around : $50,  $60, $70 </a:t>
            </a:r>
            <a:r>
              <a:rPr lang="en-US" sz="1600" dirty="0" err="1"/>
              <a:t>etc</a:t>
            </a:r>
            <a:endParaRPr lang="en-US" sz="1600" dirty="0"/>
          </a:p>
          <a:p>
            <a:pPr marL="777240" lvl="1" indent="-285750" algn="just" defTabSz="685800">
              <a:spcBef>
                <a:spcPts val="900"/>
              </a:spcBef>
              <a:buFont typeface="Arial" panose="020B0604020202020204" pitchFamily="34" charset="0"/>
              <a:buChar char="•"/>
            </a:pPr>
            <a:r>
              <a:rPr lang="en-US" sz="1600" dirty="0"/>
              <a:t>Tips rounded off to nearest 5/10 , fixed rides, traffic(?)</a:t>
            </a:r>
          </a:p>
          <a:p>
            <a:pPr marL="320040" indent="-285750" algn="just" defTabSz="685800">
              <a:spcBef>
                <a:spcPts val="900"/>
              </a:spcBef>
              <a:buFont typeface="Arial" panose="020B0604020202020204" pitchFamily="34" charset="0"/>
              <a:buChar char="•"/>
            </a:pPr>
            <a:endParaRPr lang="en-US" sz="1600" dirty="0"/>
          </a:p>
        </p:txBody>
      </p:sp>
      <p:pic>
        <p:nvPicPr>
          <p:cNvPr id="9" name="Picture 8"/>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631474" y="1483404"/>
            <a:ext cx="5355772" cy="5332687"/>
          </a:xfrm>
          <a:prstGeom prst="rect">
            <a:avLst/>
          </a:prstGeom>
        </p:spPr>
      </p:pic>
    </p:spTree>
    <p:extLst>
      <p:ext uri="{BB962C8B-B14F-4D97-AF65-F5344CB8AC3E}">
        <p14:creationId xmlns:p14="http://schemas.microsoft.com/office/powerpoint/2010/main" val="3166115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Content Placeholder 21"/>
          <p:cNvSpPr>
            <a:spLocks noGrp="1"/>
          </p:cNvSpPr>
          <p:nvPr>
            <p:ph idx="1"/>
          </p:nvPr>
        </p:nvSpPr>
        <p:spPr>
          <a:xfrm>
            <a:off x="129292" y="5309395"/>
            <a:ext cx="8877795" cy="1378007"/>
          </a:xfrm>
        </p:spPr>
        <p:txBody>
          <a:bodyPr/>
          <a:lstStyle/>
          <a:p>
            <a:pPr marL="377190" indent="-342900">
              <a:buFont typeface="Arial" panose="020B0604020202020204" pitchFamily="34" charset="0"/>
              <a:buChar char="•"/>
            </a:pPr>
            <a:r>
              <a:rPr lang="en-US" sz="2000" b="0" dirty="0">
                <a:solidFill>
                  <a:schemeClr val="tx1"/>
                </a:solidFill>
              </a:rPr>
              <a:t>6-9 AM office</a:t>
            </a:r>
          </a:p>
          <a:p>
            <a:pPr marL="377190" indent="-342900">
              <a:buFont typeface="Arial" panose="020B0604020202020204" pitchFamily="34" charset="0"/>
              <a:buChar char="•"/>
            </a:pPr>
            <a:r>
              <a:rPr lang="en-US" sz="2000" b="0" dirty="0">
                <a:solidFill>
                  <a:schemeClr val="tx1"/>
                </a:solidFill>
              </a:rPr>
              <a:t>11PM to early morning over weekends</a:t>
            </a:r>
          </a:p>
          <a:p>
            <a:pPr marL="377190" indent="-342900">
              <a:buFont typeface="Arial" panose="020B0604020202020204" pitchFamily="34" charset="0"/>
              <a:buChar char="•"/>
            </a:pPr>
            <a:r>
              <a:rPr lang="en-US" sz="2000" b="0" dirty="0">
                <a:solidFill>
                  <a:schemeClr val="tx1"/>
                </a:solidFill>
              </a:rPr>
              <a:t>Brightest spot in the heat map</a:t>
            </a:r>
          </a:p>
          <a:p>
            <a:pPr marL="377190" indent="-342900">
              <a:buFont typeface="Arial" panose="020B0604020202020204" pitchFamily="34" charset="0"/>
              <a:buChar char="•"/>
            </a:pPr>
            <a:endParaRPr lang="en-US" sz="2000" b="0" dirty="0">
              <a:solidFill>
                <a:schemeClr val="tx1"/>
              </a:solidFill>
            </a:endParaRPr>
          </a:p>
        </p:txBody>
      </p:sp>
      <p:pic>
        <p:nvPicPr>
          <p:cNvPr id="5" name="Picture 4" descr="HeatMap - Copy.png"/>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0" y="987829"/>
            <a:ext cx="9144000" cy="4321567"/>
          </a:xfrm>
          <a:prstGeom prst="rect">
            <a:avLst/>
          </a:prstGeom>
        </p:spPr>
      </p:pic>
      <p:sp>
        <p:nvSpPr>
          <p:cNvPr id="6" name="Title 1"/>
          <p:cNvSpPr txBox="1">
            <a:spLocks/>
          </p:cNvSpPr>
          <p:nvPr/>
        </p:nvSpPr>
        <p:spPr>
          <a:xfrm>
            <a:off x="316229" y="148363"/>
            <a:ext cx="8503920" cy="566928"/>
          </a:xfrm>
          <a:prstGeom prst="rect">
            <a:avLst/>
          </a:prstGeom>
        </p:spPr>
        <p:txBody>
          <a:bodyPr vert="horz" lIns="0" tIns="18288" rIns="0" bIns="72000" rtlCol="0" anchor="b">
            <a:noAutofit/>
          </a:bodyPr>
          <a:lstStyle>
            <a:lvl1pPr marL="0" algn="l" defTabSz="342900" rtl="0" eaLnBrk="1" latinLnBrk="0" hangingPunct="1">
              <a:spcBef>
                <a:spcPct val="0"/>
              </a:spcBef>
              <a:buNone/>
              <a:defRPr kumimoji="0" lang="en-US" sz="1800" b="1" i="0" u="none" strike="noStrike" kern="1200" cap="none" spc="0" normalizeH="0" baseline="0" noProof="0" dirty="0" smtClean="0">
                <a:ln>
                  <a:noFill/>
                </a:ln>
                <a:solidFill>
                  <a:srgbClr val="005490"/>
                </a:solidFill>
                <a:effectLst/>
                <a:uLnTx/>
                <a:uFillTx/>
                <a:latin typeface="+mj-lt"/>
                <a:ea typeface="+mj-ea"/>
                <a:cs typeface="+mj-cs"/>
              </a:defRPr>
            </a:lvl1pPr>
          </a:lstStyle>
          <a:p>
            <a:r>
              <a:rPr lang="en-US" dirty="0"/>
              <a:t>Exploratory analysis - 03</a:t>
            </a:r>
          </a:p>
        </p:txBody>
      </p:sp>
    </p:spTree>
    <p:extLst>
      <p:ext uri="{BB962C8B-B14F-4D97-AF65-F5344CB8AC3E}">
        <p14:creationId xmlns:p14="http://schemas.microsoft.com/office/powerpoint/2010/main" val="2869280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 : Properties</a:t>
            </a:r>
          </a:p>
        </p:txBody>
      </p:sp>
      <p:pic>
        <p:nvPicPr>
          <p:cNvPr id="6" name="Content Placeholder 5"/>
          <p:cNvPicPr>
            <a:picLocks noGrp="1" noChangeAspect="1"/>
          </p:cNvPicPr>
          <p:nvPr>
            <p:ph idx="1"/>
          </p:nvPr>
        </p:nvPicPr>
        <p:blipFill rotWithShape="1">
          <a:blip r:embed="rId3"/>
          <a:srcRect l="8368" t="4856" r="8485" b="4466"/>
          <a:stretch/>
        </p:blipFill>
        <p:spPr>
          <a:xfrm>
            <a:off x="316230" y="1663700"/>
            <a:ext cx="8594197" cy="3749041"/>
          </a:xfrm>
        </p:spPr>
      </p:pic>
      <p:sp>
        <p:nvSpPr>
          <p:cNvPr id="4" name="Content Placeholder 3"/>
          <p:cNvSpPr>
            <a:spLocks noGrp="1"/>
          </p:cNvSpPr>
          <p:nvPr>
            <p:ph idx="13"/>
          </p:nvPr>
        </p:nvSpPr>
        <p:spPr/>
        <p:txBody>
          <a:bodyPr/>
          <a:lstStyle/>
          <a:p>
            <a:r>
              <a:rPr lang="en-US" dirty="0"/>
              <a:t>Degree distribution follows power law</a:t>
            </a:r>
          </a:p>
        </p:txBody>
      </p:sp>
      <p:sp>
        <p:nvSpPr>
          <p:cNvPr id="7" name="Rectangle 6"/>
          <p:cNvSpPr/>
          <p:nvPr/>
        </p:nvSpPr>
        <p:spPr>
          <a:xfrm>
            <a:off x="608201" y="5412741"/>
            <a:ext cx="8010253" cy="1323439"/>
          </a:xfrm>
          <a:prstGeom prst="rect">
            <a:avLst/>
          </a:prstGeom>
        </p:spPr>
        <p:txBody>
          <a:bodyPr wrap="square">
            <a:spAutoFit/>
          </a:bodyPr>
          <a:lstStyle/>
          <a:p>
            <a:pPr marL="720090" lvl="1" indent="-514350">
              <a:buFont typeface="Arial" panose="020B0604020202020204" pitchFamily="34" charset="0"/>
              <a:buChar char="•"/>
            </a:pPr>
            <a:r>
              <a:rPr lang="en-US" sz="2000" dirty="0"/>
              <a:t>Degree is highest for structural transportation centers:</a:t>
            </a:r>
          </a:p>
          <a:p>
            <a:pPr marL="2091690" lvl="4" indent="-514350">
              <a:buFont typeface="Wingdings" panose="05000000000000000000" pitchFamily="2" charset="2"/>
              <a:buChar char="§"/>
            </a:pPr>
            <a:r>
              <a:rPr lang="en-US" sz="2000" dirty="0"/>
              <a:t>Penn Station</a:t>
            </a:r>
          </a:p>
          <a:p>
            <a:pPr marL="2091690" lvl="4" indent="-514350">
              <a:buFont typeface="Wingdings" panose="05000000000000000000" pitchFamily="2" charset="2"/>
              <a:buChar char="§"/>
            </a:pPr>
            <a:r>
              <a:rPr lang="en-US" sz="2000" dirty="0"/>
              <a:t>Grand Central</a:t>
            </a:r>
          </a:p>
          <a:p>
            <a:pPr marL="2091690" lvl="4" indent="-514350">
              <a:buFont typeface="Wingdings" panose="05000000000000000000" pitchFamily="2" charset="2"/>
              <a:buChar char="§"/>
            </a:pPr>
            <a:r>
              <a:rPr lang="en-US" sz="2000" dirty="0"/>
              <a:t>PATH bus terminal</a:t>
            </a:r>
          </a:p>
        </p:txBody>
      </p:sp>
    </p:spTree>
    <p:extLst>
      <p:ext uri="{BB962C8B-B14F-4D97-AF65-F5344CB8AC3E}">
        <p14:creationId xmlns:p14="http://schemas.microsoft.com/office/powerpoint/2010/main" val="2210680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Similarities in These Routes</a:t>
            </a:r>
          </a:p>
        </p:txBody>
      </p:sp>
      <p:sp>
        <p:nvSpPr>
          <p:cNvPr id="3" name="Content Placeholder 2"/>
          <p:cNvSpPr>
            <a:spLocks noGrp="1"/>
          </p:cNvSpPr>
          <p:nvPr>
            <p:ph idx="1"/>
          </p:nvPr>
        </p:nvSpPr>
        <p:spPr/>
        <p:txBody>
          <a:bodyPr>
            <a:normAutofit/>
          </a:bodyPr>
          <a:lstStyle/>
          <a:p>
            <a:pPr marL="605790" indent="-571500" algn="just">
              <a:buFont typeface="+mj-lt"/>
              <a:buAutoNum type="romanUcPeriod"/>
            </a:pPr>
            <a:r>
              <a:rPr lang="en-US" sz="2800" dirty="0">
                <a:solidFill>
                  <a:schemeClr val="tx1"/>
                </a:solidFill>
              </a:rPr>
              <a:t>The most frequent taxi trips take place when:</a:t>
            </a:r>
          </a:p>
          <a:p>
            <a:pPr marL="777240" lvl="1" indent="-571500" algn="just">
              <a:buFont typeface="+mj-lt"/>
              <a:buAutoNum type="romanUcPeriod"/>
            </a:pPr>
            <a:r>
              <a:rPr lang="en-US" sz="2800" dirty="0"/>
              <a:t>There is no alternative transportation other than walking, e.g. the 3</a:t>
            </a:r>
            <a:r>
              <a:rPr lang="en-US" sz="2800" baseline="30000" dirty="0"/>
              <a:t>rd</a:t>
            </a:r>
            <a:r>
              <a:rPr lang="en-US" sz="2800" dirty="0"/>
              <a:t> graph</a:t>
            </a:r>
          </a:p>
          <a:p>
            <a:pPr marL="777240" lvl="1" indent="-571500" algn="just">
              <a:buFont typeface="+mj-lt"/>
              <a:buAutoNum type="romanUcPeriod"/>
            </a:pPr>
            <a:r>
              <a:rPr lang="en-US" sz="2800" dirty="0"/>
              <a:t>Although subway or buses are available, it takes longer time to transfer between them to get to a desired location, e.g. from Grand </a:t>
            </a:r>
            <a:r>
              <a:rPr lang="en-US" sz="2800" dirty="0" err="1"/>
              <a:t>Ctr</a:t>
            </a:r>
            <a:r>
              <a:rPr lang="en-US" sz="2800" dirty="0"/>
              <a:t> to Penn Station</a:t>
            </a:r>
          </a:p>
          <a:p>
            <a:pPr marL="777240" lvl="1" indent="-571500" algn="just">
              <a:buFont typeface="+mj-lt"/>
              <a:buAutoNum type="romanUcPeriod"/>
            </a:pPr>
            <a:r>
              <a:rPr lang="en-US" sz="2800" dirty="0"/>
              <a:t>Most of these frequent trips have relatively short distance, meaning that there taxis are effectively filling the gap of mass public transit</a:t>
            </a:r>
          </a:p>
          <a:p>
            <a:pPr marL="777240" lvl="1" indent="-571500" algn="just">
              <a:buFont typeface="+mj-lt"/>
              <a:buAutoNum type="romanUcPeriod"/>
            </a:pPr>
            <a:endParaRPr lang="en-US" sz="2800" dirty="0">
              <a:solidFill>
                <a:schemeClr val="tx1"/>
              </a:solidFill>
            </a:endParaRPr>
          </a:p>
        </p:txBody>
      </p:sp>
    </p:spTree>
    <p:extLst>
      <p:ext uri="{BB962C8B-B14F-4D97-AF65-F5344CB8AC3E}">
        <p14:creationId xmlns:p14="http://schemas.microsoft.com/office/powerpoint/2010/main" val="1497923970"/>
      </p:ext>
    </p:extLst>
  </p:cSld>
  <p:clrMapOvr>
    <a:masterClrMapping/>
  </p:clrMapOvr>
</p:sld>
</file>

<file path=ppt/theme/theme1.xml><?xml version="1.0" encoding="utf-8"?>
<a:theme xmlns:a="http://schemas.openxmlformats.org/drawingml/2006/main" name="Adt">
  <a:themeElements>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dt" id="{32DA4353-A22C-4ED0-B558-5167070B79B3}" vid="{7AE1C1DA-457A-456F-8354-4FDE422862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themeOverride>
</file>

<file path=ppt/theme/themeOverride2.xml><?xml version="1.0" encoding="utf-8"?>
<a:themeOverride xmlns:a="http://schemas.openxmlformats.org/drawingml/2006/main">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themeOverride>
</file>

<file path=ppt/theme/themeOverride3.xml><?xml version="1.0" encoding="utf-8"?>
<a:themeOverride xmlns:a="http://schemas.openxmlformats.org/drawingml/2006/main">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themeOverride>
</file>

<file path=ppt/theme/themeOverride4.xml><?xml version="1.0" encoding="utf-8"?>
<a:themeOverride xmlns:a="http://schemas.openxmlformats.org/drawingml/2006/main">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themeOverride>
</file>

<file path=ppt/theme/themeOverride5.xml><?xml version="1.0" encoding="utf-8"?>
<a:themeOverride xmlns:a="http://schemas.openxmlformats.org/drawingml/2006/main">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themeOverride>
</file>

<file path=docProps/app.xml><?xml version="1.0" encoding="utf-8"?>
<Properties xmlns="http://schemas.openxmlformats.org/officeDocument/2006/extended-properties" xmlns:vt="http://schemas.openxmlformats.org/officeDocument/2006/docPropsVTypes">
  <Template/>
  <TotalTime>1459</TotalTime>
  <Words>799</Words>
  <Application>Microsoft Office PowerPoint</Application>
  <PresentationFormat>On-screen Show (4:3)</PresentationFormat>
  <Paragraphs>121</Paragraphs>
  <Slides>19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Webdings</vt:lpstr>
      <vt:lpstr>Wingdings</vt:lpstr>
      <vt:lpstr>Adt</vt:lpstr>
      <vt:lpstr>  CHARACTERIZING &amp; REPRESENTING NEW YORK CITY’S TAXI TRANSPORTATION NETWORK </vt:lpstr>
      <vt:lpstr>Introduction</vt:lpstr>
      <vt:lpstr>Data Description</vt:lpstr>
      <vt:lpstr>Graph generation</vt:lpstr>
      <vt:lpstr>Exploratory analysis - 01</vt:lpstr>
      <vt:lpstr>Exploratory analysis - 02</vt:lpstr>
      <vt:lpstr>PowerPoint Presentation</vt:lpstr>
      <vt:lpstr>Graph : Properties</vt:lpstr>
      <vt:lpstr>Similarities in These Routes</vt:lpstr>
      <vt:lpstr>Trips Versus Degree Ratio</vt:lpstr>
      <vt:lpstr>Trips Versus Degree Ratio</vt:lpstr>
      <vt:lpstr>PowerPoint Presentation</vt:lpstr>
      <vt:lpstr>PowerPoint Presentation</vt:lpstr>
      <vt:lpstr>PowerPoint Presentation</vt:lpstr>
      <vt:lpstr>PowerPoint Presentation</vt:lpstr>
      <vt:lpstr>Community structure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fine grained pollutant levels</dc:title>
  <dc:creator>npatil4@ur.rochester.edu</dc:creator>
  <cp:lastModifiedBy>Nilesh Patil</cp:lastModifiedBy>
  <cp:revision>502</cp:revision>
  <dcterms:created xsi:type="dcterms:W3CDTF">2016-12-06T20:33:57Z</dcterms:created>
  <dcterms:modified xsi:type="dcterms:W3CDTF">2016-12-12T16:52:19Z</dcterms:modified>
</cp:coreProperties>
</file>

<file path=docProps/thumbnail.jpeg>
</file>